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91" r:id="rId5"/>
    <p:sldId id="290" r:id="rId6"/>
    <p:sldId id="289" r:id="rId7"/>
    <p:sldId id="284" r:id="rId8"/>
    <p:sldId id="283" r:id="rId9"/>
    <p:sldId id="268" r:id="rId10"/>
    <p:sldId id="256" r:id="rId11"/>
    <p:sldId id="285" r:id="rId12"/>
    <p:sldId id="279" r:id="rId13"/>
    <p:sldId id="28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04C46-F9F0-4587-880F-DDF430CBB6CB}" v="1" dt="2021-02-17T18:38:44.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92174" autoAdjust="0"/>
  </p:normalViewPr>
  <p:slideViewPr>
    <p:cSldViewPr>
      <p:cViewPr varScale="1">
        <p:scale>
          <a:sx n="60" d="100"/>
          <a:sy n="60" d="100"/>
        </p:scale>
        <p:origin x="1005"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0" d="100"/>
          <a:sy n="50" d="100"/>
        </p:scale>
        <p:origin x="2160" y="2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4FF3B5B2-B9D1-4356-8FD2-9A495AEB0D9E}"/>
    <pc:docChg chg="custSel modSld">
      <pc:chgData name="Bob Rajan" userId="efe1b2ae-a6ce-4d4c-a207-b19fb703a183" providerId="ADAL" clId="{4FF3B5B2-B9D1-4356-8FD2-9A495AEB0D9E}" dt="2020-11-13T12:16:45.704" v="517" actId="20577"/>
      <pc:docMkLst>
        <pc:docMk/>
      </pc:docMkLst>
      <pc:sldChg chg="modNotes">
        <pc:chgData name="Bob Rajan" userId="efe1b2ae-a6ce-4d4c-a207-b19fb703a183" providerId="ADAL" clId="{4FF3B5B2-B9D1-4356-8FD2-9A495AEB0D9E}" dt="2020-11-13T12:13:58.799" v="466" actId="14100"/>
        <pc:sldMkLst>
          <pc:docMk/>
          <pc:sldMk cId="2422367087" sldId="256"/>
        </pc:sldMkLst>
      </pc:sldChg>
      <pc:sldChg chg="modNotes">
        <pc:chgData name="Bob Rajan" userId="efe1b2ae-a6ce-4d4c-a207-b19fb703a183" providerId="ADAL" clId="{4FF3B5B2-B9D1-4356-8FD2-9A495AEB0D9E}" dt="2020-11-13T12:15:32.271" v="470" actId="6549"/>
        <pc:sldMkLst>
          <pc:docMk/>
          <pc:sldMk cId="526311787" sldId="279"/>
        </pc:sldMkLst>
      </pc:sldChg>
      <pc:sldChg chg="modNotes">
        <pc:chgData name="Bob Rajan" userId="efe1b2ae-a6ce-4d4c-a207-b19fb703a183" providerId="ADAL" clId="{4FF3B5B2-B9D1-4356-8FD2-9A495AEB0D9E}" dt="2020-11-13T12:11:36.966" v="385" actId="6549"/>
        <pc:sldMkLst>
          <pc:docMk/>
          <pc:sldMk cId="117082634" sldId="283"/>
        </pc:sldMkLst>
      </pc:sldChg>
      <pc:sldChg chg="modNotes">
        <pc:chgData name="Bob Rajan" userId="efe1b2ae-a6ce-4d4c-a207-b19fb703a183" providerId="ADAL" clId="{4FF3B5B2-B9D1-4356-8FD2-9A495AEB0D9E}" dt="2020-11-13T12:14:35.277" v="468" actId="6549"/>
        <pc:sldMkLst>
          <pc:docMk/>
          <pc:sldMk cId="2018688839" sldId="285"/>
        </pc:sldMkLst>
      </pc:sldChg>
      <pc:sldChg chg="modNotes">
        <pc:chgData name="Bob Rajan" userId="efe1b2ae-a6ce-4d4c-a207-b19fb703a183" providerId="ADAL" clId="{4FF3B5B2-B9D1-4356-8FD2-9A495AEB0D9E}" dt="2020-11-13T12:16:45.704" v="517" actId="20577"/>
        <pc:sldMkLst>
          <pc:docMk/>
          <pc:sldMk cId="550889761" sldId="286"/>
        </pc:sldMkLst>
      </pc:sldChg>
      <pc:sldChg chg="modNotes">
        <pc:chgData name="Bob Rajan" userId="efe1b2ae-a6ce-4d4c-a207-b19fb703a183" providerId="ADAL" clId="{4FF3B5B2-B9D1-4356-8FD2-9A495AEB0D9E}" dt="2020-11-13T12:06:19.319" v="136" actId="20577"/>
        <pc:sldMkLst>
          <pc:docMk/>
          <pc:sldMk cId="3051784756" sldId="289"/>
        </pc:sldMkLst>
      </pc:sldChg>
      <pc:sldChg chg="modNotes">
        <pc:chgData name="Bob Rajan" userId="efe1b2ae-a6ce-4d4c-a207-b19fb703a183" providerId="ADAL" clId="{4FF3B5B2-B9D1-4356-8FD2-9A495AEB0D9E}" dt="2020-11-13T12:04:04.441" v="21" actId="20577"/>
        <pc:sldMkLst>
          <pc:docMk/>
          <pc:sldMk cId="3813862939" sldId="291"/>
        </pc:sldMkLst>
      </pc:sldChg>
    </pc:docChg>
  </pc:docChgLst>
  <pc:docChgLst>
    <pc:chgData name="Bob Rajan" userId="efe1b2ae-a6ce-4d4c-a207-b19fb703a183" providerId="ADAL" clId="{CFBAD2F8-86B7-4196-874C-FCA9964975AC}"/>
    <pc:docChg chg="custSel modSld">
      <pc:chgData name="Bob Rajan" userId="efe1b2ae-a6ce-4d4c-a207-b19fb703a183" providerId="ADAL" clId="{CFBAD2F8-86B7-4196-874C-FCA9964975AC}" dt="2020-08-27T11:39:24.490" v="1639" actId="113"/>
      <pc:docMkLst>
        <pc:docMk/>
      </pc:docMkLst>
      <pc:sldChg chg="modSp modNotes">
        <pc:chgData name="Bob Rajan" userId="efe1b2ae-a6ce-4d4c-a207-b19fb703a183" providerId="ADAL" clId="{CFBAD2F8-86B7-4196-874C-FCA9964975AC}" dt="2020-08-27T11:35:26.522" v="1386" actId="6549"/>
        <pc:sldMkLst>
          <pc:docMk/>
          <pc:sldMk cId="2422367087" sldId="256"/>
        </pc:sldMkLst>
        <pc:spChg chg="mod">
          <ac:chgData name="Bob Rajan" userId="efe1b2ae-a6ce-4d4c-a207-b19fb703a183" providerId="ADAL" clId="{CFBAD2F8-86B7-4196-874C-FCA9964975AC}" dt="2020-08-27T11:17:21.013" v="49" actId="6549"/>
          <ac:spMkLst>
            <pc:docMk/>
            <pc:sldMk cId="2422367087" sldId="256"/>
            <ac:spMk id="2" creationId="{00000000-0000-0000-0000-000000000000}"/>
          </ac:spMkLst>
        </pc:spChg>
      </pc:sldChg>
      <pc:sldChg chg="modNotes">
        <pc:chgData name="Bob Rajan" userId="efe1b2ae-a6ce-4d4c-a207-b19fb703a183" providerId="ADAL" clId="{CFBAD2F8-86B7-4196-874C-FCA9964975AC}" dt="2020-08-27T11:34:32.175" v="1351" actId="14100"/>
        <pc:sldMkLst>
          <pc:docMk/>
          <pc:sldMk cId="707079990" sldId="268"/>
        </pc:sldMkLst>
      </pc:sldChg>
      <pc:sldChg chg="modNotes">
        <pc:chgData name="Bob Rajan" userId="efe1b2ae-a6ce-4d4c-a207-b19fb703a183" providerId="ADAL" clId="{CFBAD2F8-86B7-4196-874C-FCA9964975AC}" dt="2020-08-27T11:38:55.789" v="1617" actId="14100"/>
        <pc:sldMkLst>
          <pc:docMk/>
          <pc:sldMk cId="526311787" sldId="279"/>
        </pc:sldMkLst>
      </pc:sldChg>
      <pc:sldChg chg="modNotes">
        <pc:chgData name="Bob Rajan" userId="efe1b2ae-a6ce-4d4c-a207-b19fb703a183" providerId="ADAL" clId="{CFBAD2F8-86B7-4196-874C-FCA9964975AC}" dt="2020-08-27T11:32:50.392" v="1195" actId="255"/>
        <pc:sldMkLst>
          <pc:docMk/>
          <pc:sldMk cId="117082634" sldId="283"/>
        </pc:sldMkLst>
      </pc:sldChg>
      <pc:sldChg chg="modNotes">
        <pc:chgData name="Bob Rajan" userId="efe1b2ae-a6ce-4d4c-a207-b19fb703a183" providerId="ADAL" clId="{CFBAD2F8-86B7-4196-874C-FCA9964975AC}" dt="2020-08-27T11:28:29.447" v="838" actId="113"/>
        <pc:sldMkLst>
          <pc:docMk/>
          <pc:sldMk cId="2113864958" sldId="284"/>
        </pc:sldMkLst>
      </pc:sldChg>
      <pc:sldChg chg="modNotes">
        <pc:chgData name="Bob Rajan" userId="efe1b2ae-a6ce-4d4c-a207-b19fb703a183" providerId="ADAL" clId="{CFBAD2F8-86B7-4196-874C-FCA9964975AC}" dt="2020-08-27T11:39:24.490" v="1639" actId="113"/>
        <pc:sldMkLst>
          <pc:docMk/>
          <pc:sldMk cId="2018688839" sldId="285"/>
        </pc:sldMkLst>
      </pc:sldChg>
      <pc:sldChg chg="modSp modNotes">
        <pc:chgData name="Bob Rajan" userId="efe1b2ae-a6ce-4d4c-a207-b19fb703a183" providerId="ADAL" clId="{CFBAD2F8-86B7-4196-874C-FCA9964975AC}" dt="2020-08-27T11:26:32.028" v="708" actId="6549"/>
        <pc:sldMkLst>
          <pc:docMk/>
          <pc:sldMk cId="3051784756" sldId="289"/>
        </pc:sldMkLst>
        <pc:spChg chg="mod">
          <ac:chgData name="Bob Rajan" userId="efe1b2ae-a6ce-4d4c-a207-b19fb703a183" providerId="ADAL" clId="{CFBAD2F8-86B7-4196-874C-FCA9964975AC}" dt="2020-08-27T11:08:07.793" v="45" actId="6549"/>
          <ac:spMkLst>
            <pc:docMk/>
            <pc:sldMk cId="3051784756" sldId="289"/>
            <ac:spMk id="9" creationId="{F198BCFC-A285-43FA-82FB-45D11BF52F5C}"/>
          </ac:spMkLst>
        </pc:spChg>
      </pc:sldChg>
      <pc:sldChg chg="modNotes">
        <pc:chgData name="Bob Rajan" userId="efe1b2ae-a6ce-4d4c-a207-b19fb703a183" providerId="ADAL" clId="{CFBAD2F8-86B7-4196-874C-FCA9964975AC}" dt="2020-08-27T11:22:42.733" v="196" actId="207"/>
        <pc:sldMkLst>
          <pc:docMk/>
          <pc:sldMk cId="288350731" sldId="290"/>
        </pc:sldMkLst>
      </pc:sldChg>
      <pc:sldChg chg="modSp modNotes">
        <pc:chgData name="Bob Rajan" userId="efe1b2ae-a6ce-4d4c-a207-b19fb703a183" providerId="ADAL" clId="{CFBAD2F8-86B7-4196-874C-FCA9964975AC}" dt="2020-08-27T11:20:06.590" v="71" actId="20577"/>
        <pc:sldMkLst>
          <pc:docMk/>
          <pc:sldMk cId="3813862939" sldId="291"/>
        </pc:sldMkLst>
        <pc:spChg chg="mod">
          <ac:chgData name="Bob Rajan" userId="efe1b2ae-a6ce-4d4c-a207-b19fb703a183" providerId="ADAL" clId="{CFBAD2F8-86B7-4196-874C-FCA9964975AC}" dt="2020-08-27T11:01:26.612" v="43" actId="1076"/>
          <ac:spMkLst>
            <pc:docMk/>
            <pc:sldMk cId="3813862939" sldId="291"/>
            <ac:spMk id="2" creationId="{00000000-0000-0000-0000-000000000000}"/>
          </ac:spMkLst>
        </pc:spChg>
        <pc:spChg chg="mod">
          <ac:chgData name="Bob Rajan" userId="efe1b2ae-a6ce-4d4c-a207-b19fb703a183" providerId="ADAL" clId="{CFBAD2F8-86B7-4196-874C-FCA9964975AC}" dt="2020-08-27T11:01:22.402" v="42" actId="122"/>
          <ac:spMkLst>
            <pc:docMk/>
            <pc:sldMk cId="3813862939" sldId="291"/>
            <ac:spMk id="3" creationId="{9DCC8CEA-411E-41BD-BB50-863B2EF20DB7}"/>
          </ac:spMkLst>
        </pc:spChg>
      </pc:sldChg>
    </pc:docChg>
  </pc:docChgLst>
  <pc:docChgLst>
    <pc:chgData name="Bob Rajan" userId="efe1b2ae-a6ce-4d4c-a207-b19fb703a183" providerId="ADAL" clId="{9CA6F6C1-214B-407F-97C9-D6DD180DDD58}"/>
    <pc:docChg chg="modSld">
      <pc:chgData name="Bob Rajan" userId="efe1b2ae-a6ce-4d4c-a207-b19fb703a183" providerId="ADAL" clId="{9CA6F6C1-214B-407F-97C9-D6DD180DDD58}" dt="2020-09-23T14:27:00.054" v="260" actId="255"/>
      <pc:docMkLst>
        <pc:docMk/>
      </pc:docMkLst>
      <pc:sldChg chg="modNotes">
        <pc:chgData name="Bob Rajan" userId="efe1b2ae-a6ce-4d4c-a207-b19fb703a183" providerId="ADAL" clId="{9CA6F6C1-214B-407F-97C9-D6DD180DDD58}" dt="2020-09-23T14:25:11.003" v="255" actId="20577"/>
        <pc:sldMkLst>
          <pc:docMk/>
          <pc:sldMk cId="526311787" sldId="279"/>
        </pc:sldMkLst>
      </pc:sldChg>
      <pc:sldChg chg="modNotes">
        <pc:chgData name="Bob Rajan" userId="efe1b2ae-a6ce-4d4c-a207-b19fb703a183" providerId="ADAL" clId="{9CA6F6C1-214B-407F-97C9-D6DD180DDD58}" dt="2020-09-23T14:27:00.054" v="260" actId="255"/>
        <pc:sldMkLst>
          <pc:docMk/>
          <pc:sldMk cId="117082634" sldId="283"/>
        </pc:sldMkLst>
      </pc:sldChg>
      <pc:sldChg chg="modNotes">
        <pc:chgData name="Bob Rajan" userId="efe1b2ae-a6ce-4d4c-a207-b19fb703a183" providerId="ADAL" clId="{9CA6F6C1-214B-407F-97C9-D6DD180DDD58}" dt="2020-09-23T14:21:43.931" v="38" actId="6549"/>
        <pc:sldMkLst>
          <pc:docMk/>
          <pc:sldMk cId="2113864958" sldId="284"/>
        </pc:sldMkLst>
      </pc:sldChg>
      <pc:sldChg chg="modNotes">
        <pc:chgData name="Bob Rajan" userId="efe1b2ae-a6ce-4d4c-a207-b19fb703a183" providerId="ADAL" clId="{9CA6F6C1-214B-407F-97C9-D6DD180DDD58}" dt="2020-09-23T14:23:53.946" v="91" actId="20577"/>
        <pc:sldMkLst>
          <pc:docMk/>
          <pc:sldMk cId="2018688839" sldId="285"/>
        </pc:sldMkLst>
      </pc:sldChg>
      <pc:sldChg chg="modNotes">
        <pc:chgData name="Bob Rajan" userId="efe1b2ae-a6ce-4d4c-a207-b19fb703a183" providerId="ADAL" clId="{9CA6F6C1-214B-407F-97C9-D6DD180DDD58}" dt="2020-09-23T14:20:17.593" v="4" actId="20577"/>
        <pc:sldMkLst>
          <pc:docMk/>
          <pc:sldMk cId="3051784756" sldId="289"/>
        </pc:sldMkLst>
      </pc:sldChg>
      <pc:sldChg chg="modNotes">
        <pc:chgData name="Bob Rajan" userId="efe1b2ae-a6ce-4d4c-a207-b19fb703a183" providerId="ADAL" clId="{9CA6F6C1-214B-407F-97C9-D6DD180DDD58}" dt="2020-09-23T14:19:48.376" v="3" actId="6549"/>
        <pc:sldMkLst>
          <pc:docMk/>
          <pc:sldMk cId="3813862939" sldId="291"/>
        </pc:sldMkLst>
      </pc:sldChg>
    </pc:docChg>
  </pc:docChgLst>
  <pc:docChgLst>
    <pc:chgData name="Bob Rajan" userId="efe1b2ae-a6ce-4d4c-a207-b19fb703a183" providerId="ADAL" clId="{643BDA9F-47B9-4A42-ABE8-6AF169A29120}"/>
    <pc:docChg chg="modSld">
      <pc:chgData name="Bob Rajan" userId="efe1b2ae-a6ce-4d4c-a207-b19fb703a183" providerId="ADAL" clId="{643BDA9F-47B9-4A42-ABE8-6AF169A29120}" dt="2020-08-26T14:21:46.807" v="7" actId="20577"/>
      <pc:docMkLst>
        <pc:docMk/>
      </pc:docMkLst>
      <pc:sldChg chg="addSp modSp">
        <pc:chgData name="Bob Rajan" userId="efe1b2ae-a6ce-4d4c-a207-b19fb703a183" providerId="ADAL" clId="{643BDA9F-47B9-4A42-ABE8-6AF169A29120}" dt="2020-08-26T14:21:46.807" v="7" actId="20577"/>
        <pc:sldMkLst>
          <pc:docMk/>
          <pc:sldMk cId="3813862939" sldId="291"/>
        </pc:sldMkLst>
        <pc:spChg chg="add mod">
          <ac:chgData name="Bob Rajan" userId="efe1b2ae-a6ce-4d4c-a207-b19fb703a183" providerId="ADAL" clId="{643BDA9F-47B9-4A42-ABE8-6AF169A29120}" dt="2020-08-26T14:21:46.807" v="7" actId="20577"/>
          <ac:spMkLst>
            <pc:docMk/>
            <pc:sldMk cId="3813862939" sldId="291"/>
            <ac:spMk id="3" creationId="{9DCC8CEA-411E-41BD-BB50-863B2EF20DB7}"/>
          </ac:spMkLst>
        </pc:spChg>
      </pc:sldChg>
    </pc:docChg>
  </pc:docChgLst>
  <pc:docChgLst>
    <pc:chgData name="Bob Rajan" userId="efe1b2ae-a6ce-4d4c-a207-b19fb703a183" providerId="ADAL" clId="{33704C46-F9F0-4587-880F-DDF430CBB6CB}"/>
    <pc:docChg chg="custSel modSld">
      <pc:chgData name="Bob Rajan" userId="efe1b2ae-a6ce-4d4c-a207-b19fb703a183" providerId="ADAL" clId="{33704C46-F9F0-4587-880F-DDF430CBB6CB}" dt="2021-02-17T19:00:29.563" v="329" actId="20577"/>
      <pc:docMkLst>
        <pc:docMk/>
      </pc:docMkLst>
      <pc:sldChg chg="modNotes">
        <pc:chgData name="Bob Rajan" userId="efe1b2ae-a6ce-4d4c-a207-b19fb703a183" providerId="ADAL" clId="{33704C46-F9F0-4587-880F-DDF430CBB6CB}" dt="2021-02-17T18:35:27.956" v="157" actId="20577"/>
        <pc:sldMkLst>
          <pc:docMk/>
          <pc:sldMk cId="2422367087" sldId="256"/>
        </pc:sldMkLst>
      </pc:sldChg>
      <pc:sldChg chg="modNotes">
        <pc:chgData name="Bob Rajan" userId="efe1b2ae-a6ce-4d4c-a207-b19fb703a183" providerId="ADAL" clId="{33704C46-F9F0-4587-880F-DDF430CBB6CB}" dt="2021-02-17T19:00:29.563" v="329" actId="20577"/>
        <pc:sldMkLst>
          <pc:docMk/>
          <pc:sldMk cId="707079990" sldId="268"/>
        </pc:sldMkLst>
      </pc:sldChg>
      <pc:sldChg chg="modNotes">
        <pc:chgData name="Bob Rajan" userId="efe1b2ae-a6ce-4d4c-a207-b19fb703a183" providerId="ADAL" clId="{33704C46-F9F0-4587-880F-DDF430CBB6CB}" dt="2021-02-17T18:37:39.026" v="252" actId="20577"/>
        <pc:sldMkLst>
          <pc:docMk/>
          <pc:sldMk cId="526311787" sldId="279"/>
        </pc:sldMkLst>
      </pc:sldChg>
      <pc:sldChg chg="modNotes">
        <pc:chgData name="Bob Rajan" userId="efe1b2ae-a6ce-4d4c-a207-b19fb703a183" providerId="ADAL" clId="{33704C46-F9F0-4587-880F-DDF430CBB6CB}" dt="2021-02-17T18:59:32.279" v="328" actId="20577"/>
        <pc:sldMkLst>
          <pc:docMk/>
          <pc:sldMk cId="117082634" sldId="283"/>
        </pc:sldMkLst>
      </pc:sldChg>
      <pc:sldChg chg="modNotes">
        <pc:chgData name="Bob Rajan" userId="efe1b2ae-a6ce-4d4c-a207-b19fb703a183" providerId="ADAL" clId="{33704C46-F9F0-4587-880F-DDF430CBB6CB}" dt="2021-02-17T18:31:30.229" v="104" actId="255"/>
        <pc:sldMkLst>
          <pc:docMk/>
          <pc:sldMk cId="2113864958" sldId="284"/>
        </pc:sldMkLst>
      </pc:sldChg>
      <pc:sldChg chg="modNotes">
        <pc:chgData name="Bob Rajan" userId="efe1b2ae-a6ce-4d4c-a207-b19fb703a183" providerId="ADAL" clId="{33704C46-F9F0-4587-880F-DDF430CBB6CB}" dt="2021-02-17T18:55:59.427" v="261" actId="20577"/>
        <pc:sldMkLst>
          <pc:docMk/>
          <pc:sldMk cId="2018688839" sldId="285"/>
        </pc:sldMkLst>
      </pc:sldChg>
      <pc:sldChg chg="modNotes">
        <pc:chgData name="Bob Rajan" userId="efe1b2ae-a6ce-4d4c-a207-b19fb703a183" providerId="ADAL" clId="{33704C46-F9F0-4587-880F-DDF430CBB6CB}" dt="2021-02-17T18:38:44.141" v="260" actId="207"/>
        <pc:sldMkLst>
          <pc:docMk/>
          <pc:sldMk cId="550889761" sldId="286"/>
        </pc:sldMkLst>
      </pc:sldChg>
      <pc:sldChg chg="modNotes">
        <pc:chgData name="Bob Rajan" userId="efe1b2ae-a6ce-4d4c-a207-b19fb703a183" providerId="ADAL" clId="{33704C46-F9F0-4587-880F-DDF430CBB6CB}" dt="2021-02-17T18:58:26.989" v="323" actId="20577"/>
        <pc:sldMkLst>
          <pc:docMk/>
          <pc:sldMk cId="3051784756" sldId="289"/>
        </pc:sldMkLst>
      </pc:sldChg>
      <pc:sldChg chg="delSp modSp mod modNotes">
        <pc:chgData name="Bob Rajan" userId="efe1b2ae-a6ce-4d4c-a207-b19fb703a183" providerId="ADAL" clId="{33704C46-F9F0-4587-880F-DDF430CBB6CB}" dt="2021-02-17T18:30:47.976" v="103" actId="14100"/>
        <pc:sldMkLst>
          <pc:docMk/>
          <pc:sldMk cId="3813862939" sldId="291"/>
        </pc:sldMkLst>
        <pc:spChg chg="mod">
          <ac:chgData name="Bob Rajan" userId="efe1b2ae-a6ce-4d4c-a207-b19fb703a183" providerId="ADAL" clId="{33704C46-F9F0-4587-880F-DDF430CBB6CB}" dt="2021-02-17T18:26:58.147" v="2" actId="20577"/>
          <ac:spMkLst>
            <pc:docMk/>
            <pc:sldMk cId="3813862939" sldId="291"/>
            <ac:spMk id="2" creationId="{00000000-0000-0000-0000-000000000000}"/>
          </ac:spMkLst>
        </pc:spChg>
        <pc:spChg chg="del">
          <ac:chgData name="Bob Rajan" userId="efe1b2ae-a6ce-4d4c-a207-b19fb703a183" providerId="ADAL" clId="{33704C46-F9F0-4587-880F-DDF430CBB6CB}" dt="2021-02-17T18:26:50.681" v="0" actId="478"/>
          <ac:spMkLst>
            <pc:docMk/>
            <pc:sldMk cId="3813862939" sldId="291"/>
            <ac:spMk id="3" creationId="{9DCC8CEA-411E-41BD-BB50-863B2EF20D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026AE-3CC2-4EBA-9CDC-590FF24C5795}" type="datetimeFigureOut">
              <a:rPr lang="en-GB" smtClean="0"/>
              <a:t>17/02/2021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503B5-BBC3-487F-A7EF-70AB569E06E3}" type="slidenum">
              <a:rPr lang="en-GB" smtClean="0"/>
              <a:t>‹#›</a:t>
            </a:fld>
            <a:endParaRPr lang="en-GB" dirty="0"/>
          </a:p>
        </p:txBody>
      </p:sp>
    </p:spTree>
    <p:extLst>
      <p:ext uri="{BB962C8B-B14F-4D97-AF65-F5344CB8AC3E}">
        <p14:creationId xmlns:p14="http://schemas.microsoft.com/office/powerpoint/2010/main" val="235475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79504" cy="4275906"/>
          </a:xfrm>
        </p:spPr>
        <p:txBody>
          <a:bodyPr/>
          <a:lstStyle/>
          <a:p>
            <a:r>
              <a:rPr lang="en-GB" sz="1000" b="1" dirty="0">
                <a:solidFill>
                  <a:srgbClr val="00B050"/>
                </a:solidFill>
                <a:latin typeface="Arial" panose="020B0604020202020204" pitchFamily="34" charset="0"/>
                <a:cs typeface="Arial" panose="020B0604020202020204" pitchFamily="34" charset="0"/>
              </a:rPr>
              <a:t>Summary</a:t>
            </a:r>
            <a:endParaRPr lang="en-GB" sz="1000" dirty="0">
              <a:solidFill>
                <a:srgbClr val="00B050"/>
              </a:solidFill>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practical based PowerPoint presentation (PPT) is aimed at creating a nudging environment to show (</a:t>
            </a:r>
            <a:r>
              <a:rPr lang="en-GB" sz="1400" dirty="0" err="1">
                <a:latin typeface="Arial" panose="020B0604020202020204" pitchFamily="34" charset="0"/>
                <a:cs typeface="Arial" panose="020B0604020202020204" pitchFamily="34" charset="0"/>
              </a:rPr>
              <a:t>i</a:t>
            </a:r>
            <a:r>
              <a:rPr lang="en-GB" sz="1400" dirty="0">
                <a:latin typeface="Arial" panose="020B0604020202020204" pitchFamily="34" charset="0"/>
                <a:cs typeface="Arial" panose="020B0604020202020204" pitchFamily="34" charset="0"/>
              </a:rPr>
              <a:t>)  the importance of correct selection and use of </a:t>
            </a:r>
            <a:r>
              <a:rPr lang="en-GB" sz="1400" dirty="0" err="1">
                <a:latin typeface="Arial" panose="020B0604020202020204" pitchFamily="34" charset="0"/>
                <a:cs typeface="Arial" panose="020B0604020202020204" pitchFamily="34" charset="0"/>
              </a:rPr>
              <a:t>RPE</a:t>
            </a:r>
            <a:r>
              <a:rPr lang="en-GB" sz="1400" dirty="0">
                <a:latin typeface="Arial" panose="020B0604020202020204" pitchFamily="34" charset="0"/>
                <a:cs typeface="Arial" panose="020B0604020202020204" pitchFamily="34" charset="0"/>
              </a:rPr>
              <a:t>, (ii) why an inadequate face seal and facial hair in the faceseal region of a facemask will not provide adequate protection against dust.</a:t>
            </a:r>
          </a:p>
          <a:p>
            <a:endParaRPr lang="en-GB" sz="1400" dirty="0">
              <a:latin typeface="Arial" panose="020B0604020202020204" pitchFamily="34" charset="0"/>
              <a:cs typeface="Arial" panose="020B0604020202020204" pitchFamily="34" charset="0"/>
            </a:endParaRPr>
          </a:p>
          <a:p>
            <a:r>
              <a:rPr lang="en-GB" sz="1400" b="1" dirty="0">
                <a:solidFill>
                  <a:srgbClr val="00B050"/>
                </a:solidFill>
                <a:latin typeface="Arial" panose="020B0604020202020204" pitchFamily="34" charset="0"/>
                <a:cs typeface="Arial" panose="020B0604020202020204" pitchFamily="34" charset="0"/>
              </a:rPr>
              <a:t>What do I need to use this PPT presentation? (Optional activities)</a:t>
            </a:r>
          </a:p>
          <a:p>
            <a:r>
              <a:rPr lang="en-GB" sz="1400" dirty="0">
                <a:latin typeface="Arial" panose="020B0604020202020204" pitchFamily="34" charset="0"/>
                <a:cs typeface="Arial" panose="020B0604020202020204" pitchFamily="34" charset="0"/>
              </a:rPr>
              <a:t>Access to internet and YouTube. 1 x LOcHER respirator, 1 x 5ml disposable syringe, 1 x a length of micropore plaster, 1 x a length of decorators’ masking tape, 2 x  medium sized balloons, 1 x faceseal demonstrator rubber tube, 1 x faceseal demonstrator rubber tube with Velcro wrap and a Bellow air pump (all included in the LOcHER demo kit available from BSIF). </a:t>
            </a:r>
          </a:p>
          <a:p>
            <a:endParaRPr lang="en-GB" sz="1400" dirty="0">
              <a:latin typeface="Arial" panose="020B0604020202020204" pitchFamily="34" charset="0"/>
              <a:cs typeface="Arial" panose="020B0604020202020204" pitchFamily="34" charset="0"/>
            </a:endParaRPr>
          </a:p>
          <a:p>
            <a:r>
              <a:rPr lang="en-GB" sz="1400" b="1" i="1" dirty="0">
                <a:solidFill>
                  <a:srgbClr val="00B050"/>
                </a:solidFill>
                <a:latin typeface="Arial" panose="020B0604020202020204" pitchFamily="34" charset="0"/>
                <a:cs typeface="Arial" panose="020B0604020202020204" pitchFamily="34" charset="0"/>
              </a:rPr>
              <a:t>How long will </a:t>
            </a:r>
            <a:r>
              <a:rPr lang="en-GB" sz="1400" b="1" dirty="0">
                <a:solidFill>
                  <a:srgbClr val="00B050"/>
                </a:solidFill>
                <a:latin typeface="Arial" panose="020B0604020202020204" pitchFamily="34" charset="0"/>
                <a:cs typeface="Arial" panose="020B0604020202020204" pitchFamily="34" charset="0"/>
              </a:rPr>
              <a:t>it take to present?</a:t>
            </a:r>
          </a:p>
          <a:p>
            <a:r>
              <a:rPr lang="en-GB" sz="1400" dirty="0">
                <a:latin typeface="Arial" panose="020B0604020202020204" pitchFamily="34" charset="0"/>
                <a:cs typeface="Arial" panose="020B0604020202020204" pitchFamily="34" charset="0"/>
              </a:rPr>
              <a:t>About 15 minutes, excluding optional activities. Optional activities are undertaken by your audience. </a:t>
            </a:r>
          </a:p>
          <a:p>
            <a:endParaRPr lang="en-GB" sz="1400" dirty="0">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a:t>
            </a:fld>
            <a:endParaRPr lang="en-GB" dirty="0"/>
          </a:p>
        </p:txBody>
      </p:sp>
    </p:spTree>
    <p:extLst>
      <p:ext uri="{BB962C8B-B14F-4D97-AF65-F5344CB8AC3E}">
        <p14:creationId xmlns:p14="http://schemas.microsoft.com/office/powerpoint/2010/main" val="161623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These workers’ employers and these RPE users were taking risks with their precious lungs and health. </a:t>
            </a:r>
          </a:p>
          <a:p>
            <a:endParaRPr lang="en-GB" sz="1800" b="1" dirty="0"/>
          </a:p>
          <a:p>
            <a:r>
              <a:rPr lang="en-GB" sz="1800" b="1" dirty="0"/>
              <a:t>Never do these types of acts and expect the respirator to save your lungs.</a:t>
            </a:r>
          </a:p>
          <a:p>
            <a:endParaRPr lang="en-GB" sz="1800" b="1" dirty="0"/>
          </a:p>
          <a:p>
            <a:r>
              <a:rPr lang="en-GB" sz="1800" b="1" dirty="0"/>
              <a:t>Your employers can face enforcement actions by HSE. </a:t>
            </a:r>
          </a:p>
          <a:p>
            <a:endParaRPr lang="en-GB" sz="1800" b="1" dirty="0"/>
          </a:p>
          <a:p>
            <a:r>
              <a:rPr lang="en-GB" sz="1400" dirty="0"/>
              <a:t>For the Presenter: please allow adequate time for the audience to digest and discuss the information on the pictures.</a:t>
            </a:r>
          </a:p>
          <a:p>
            <a:r>
              <a:rPr lang="en-GB" sz="1400" dirty="0"/>
              <a:t>Ask them, what they might do differently. </a:t>
            </a:r>
          </a:p>
          <a:p>
            <a:endParaRPr lang="en-GB" dirty="0"/>
          </a:p>
        </p:txBody>
      </p:sp>
      <p:sp>
        <p:nvSpPr>
          <p:cNvPr id="4" name="Slide Number Placeholder 3"/>
          <p:cNvSpPr>
            <a:spLocks noGrp="1"/>
          </p:cNvSpPr>
          <p:nvPr>
            <p:ph type="sldNum" sz="quarter" idx="5"/>
          </p:nvPr>
        </p:nvSpPr>
        <p:spPr/>
        <p:txBody>
          <a:bodyPr/>
          <a:lstStyle/>
          <a:p>
            <a:fld id="{A89503B5-BBC3-487F-A7EF-70AB569E06E3}" type="slidenum">
              <a:rPr lang="en-GB" smtClean="0"/>
              <a:t>10</a:t>
            </a:fld>
            <a:endParaRPr lang="en-GB" dirty="0"/>
          </a:p>
        </p:txBody>
      </p:sp>
    </p:spTree>
    <p:extLst>
      <p:ext uri="{BB962C8B-B14F-4D97-AF65-F5344CB8AC3E}">
        <p14:creationId xmlns:p14="http://schemas.microsoft.com/office/powerpoint/2010/main" val="195384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This presentation provides a concise summary on how to select, use and maintain RPE.</a:t>
            </a:r>
          </a:p>
          <a:p>
            <a:r>
              <a:rPr lang="en-GB" sz="1400" dirty="0">
                <a:solidFill>
                  <a:srgbClr val="00B050"/>
                </a:solidFill>
                <a:latin typeface="Arial" panose="020B0604020202020204" pitchFamily="34" charset="0"/>
                <a:cs typeface="Arial" panose="020B0604020202020204" pitchFamily="34" charset="0"/>
              </a:rPr>
              <a:t>Play the film</a:t>
            </a:r>
          </a:p>
        </p:txBody>
      </p:sp>
      <p:sp>
        <p:nvSpPr>
          <p:cNvPr id="4" name="Slide Number Placeholder 3"/>
          <p:cNvSpPr>
            <a:spLocks noGrp="1"/>
          </p:cNvSpPr>
          <p:nvPr>
            <p:ph type="sldNum" sz="quarter" idx="5"/>
          </p:nvPr>
        </p:nvSpPr>
        <p:spPr/>
        <p:txBody>
          <a:bodyPr/>
          <a:lstStyle/>
          <a:p>
            <a:fld id="{A89503B5-BBC3-487F-A7EF-70AB569E06E3}" type="slidenum">
              <a:rPr lang="en-GB" smtClean="0"/>
              <a:t>2</a:t>
            </a:fld>
            <a:endParaRPr lang="en-GB" dirty="0"/>
          </a:p>
        </p:txBody>
      </p:sp>
    </p:spTree>
    <p:extLst>
      <p:ext uri="{BB962C8B-B14F-4D97-AF65-F5344CB8AC3E}">
        <p14:creationId xmlns:p14="http://schemas.microsoft.com/office/powerpoint/2010/main" val="273016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sz="1400" dirty="0"/>
              <a:t>This one minute film illustrates the importance of face seal between the respirator and the skin of the face. Hundreds of RPE wearers ignore this. The COVID-19 experience shows that, some wearers would not have achieved good </a:t>
            </a:r>
            <a:r>
              <a:rPr lang="en-GB" sz="1400" dirty="0" err="1"/>
              <a:t>faceseal</a:t>
            </a:r>
            <a:r>
              <a:rPr lang="en-GB" sz="1400" dirty="0"/>
              <a:t> and because of that they would have lost the protection afforded by the respirator.</a:t>
            </a:r>
          </a:p>
          <a:p>
            <a:endParaRPr lang="en-GB" sz="1400" dirty="0"/>
          </a:p>
          <a:p>
            <a:r>
              <a:rPr lang="en-GB" sz="1400" dirty="0">
                <a:solidFill>
                  <a:srgbClr val="00B050"/>
                </a:solidFill>
              </a:rPr>
              <a:t>Play the film</a:t>
            </a:r>
          </a:p>
        </p:txBody>
      </p:sp>
      <p:sp>
        <p:nvSpPr>
          <p:cNvPr id="4" name="Slide Number Placeholder 3"/>
          <p:cNvSpPr>
            <a:spLocks noGrp="1"/>
          </p:cNvSpPr>
          <p:nvPr>
            <p:ph type="sldNum" sz="quarter" idx="5"/>
          </p:nvPr>
        </p:nvSpPr>
        <p:spPr/>
        <p:txBody>
          <a:bodyPr/>
          <a:lstStyle/>
          <a:p>
            <a:fld id="{A89503B5-BBC3-487F-A7EF-70AB569E06E3}" type="slidenum">
              <a:rPr lang="en-GB" smtClean="0"/>
              <a:t>3</a:t>
            </a:fld>
            <a:endParaRPr lang="en-GB" dirty="0"/>
          </a:p>
        </p:txBody>
      </p:sp>
    </p:spTree>
    <p:extLst>
      <p:ext uri="{BB962C8B-B14F-4D97-AF65-F5344CB8AC3E}">
        <p14:creationId xmlns:p14="http://schemas.microsoft.com/office/powerpoint/2010/main" val="413072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Following research by HSE, they created this equipment, named FFRED. It is for demonstrating the effect of facial hair in the faceseal region. FFRED is a heavy and very expensive piece of kit to do the demo. You will see a simple </a:t>
            </a:r>
            <a:r>
              <a:rPr lang="en-GB" sz="1400" dirty="0" err="1"/>
              <a:t>LOcHER</a:t>
            </a:r>
            <a:r>
              <a:rPr lang="en-GB" sz="1400" dirty="0"/>
              <a:t> approach in a later slide.</a:t>
            </a:r>
          </a:p>
          <a:p>
            <a:endParaRPr lang="en-GB" dirty="0"/>
          </a:p>
        </p:txBody>
      </p:sp>
      <p:sp>
        <p:nvSpPr>
          <p:cNvPr id="4" name="Slide Number Placeholder 3"/>
          <p:cNvSpPr>
            <a:spLocks noGrp="1"/>
          </p:cNvSpPr>
          <p:nvPr>
            <p:ph type="sldNum" sz="quarter" idx="5"/>
          </p:nvPr>
        </p:nvSpPr>
        <p:spPr/>
        <p:txBody>
          <a:bodyPr/>
          <a:lstStyle/>
          <a:p>
            <a:fld id="{A89503B5-BBC3-487F-A7EF-70AB569E06E3}" type="slidenum">
              <a:rPr lang="en-GB" smtClean="0"/>
              <a:t>4</a:t>
            </a:fld>
            <a:endParaRPr lang="en-GB" dirty="0"/>
          </a:p>
        </p:txBody>
      </p:sp>
    </p:spTree>
    <p:extLst>
      <p:ext uri="{BB962C8B-B14F-4D97-AF65-F5344CB8AC3E}">
        <p14:creationId xmlns:p14="http://schemas.microsoft.com/office/powerpoint/2010/main" val="163772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Now, let us look at the facial hair problem and its effect on real people. </a:t>
            </a:r>
          </a:p>
          <a:p>
            <a:r>
              <a:rPr lang="en-GB" sz="1400" dirty="0"/>
              <a:t>At HSE, they used several male volunteers to study the effect of facial hair growth on the goodness of </a:t>
            </a:r>
            <a:r>
              <a:rPr lang="en-GB" sz="1400" dirty="0" err="1"/>
              <a:t>faceseal</a:t>
            </a:r>
            <a:r>
              <a:rPr lang="en-GB" sz="1400" dirty="0"/>
              <a:t> of respirator facemasks. </a:t>
            </a:r>
          </a:p>
          <a:p>
            <a:endParaRPr lang="en-GB" sz="1400" dirty="0"/>
          </a:p>
          <a:p>
            <a:r>
              <a:rPr lang="en-GB" sz="1400" dirty="0"/>
              <a:t>This graph shows that even a day old stubble can cause very significant leak through a respirator </a:t>
            </a:r>
            <a:r>
              <a:rPr lang="en-GB" sz="1400" dirty="0" err="1"/>
              <a:t>faceseal</a:t>
            </a:r>
            <a:r>
              <a:rPr lang="en-GB" sz="1400" dirty="0"/>
              <a:t>. It means significant loss in the protection. </a:t>
            </a:r>
          </a:p>
          <a:p>
            <a:endParaRPr lang="en-GB" sz="1400" dirty="0"/>
          </a:p>
          <a:p>
            <a:r>
              <a:rPr lang="en-GB" sz="1400" dirty="0"/>
              <a:t>For a moment, please reflect on this findings and the demonstrations seen in previous slides. </a:t>
            </a:r>
          </a:p>
          <a:p>
            <a:endParaRPr lang="en-GB" sz="1400" dirty="0"/>
          </a:p>
          <a:p>
            <a:r>
              <a:rPr lang="en-GB" sz="1400" dirty="0"/>
              <a:t>Would you be happy to have sulphuric acid fume or welding fume or asbestos dust in your lungs because the respirator is not the right one for the substance or the face mask is not the right size for your face or the correct respirator did not have a good </a:t>
            </a:r>
            <a:r>
              <a:rPr lang="en-GB" sz="1400" dirty="0" err="1"/>
              <a:t>faceseal</a:t>
            </a:r>
            <a:r>
              <a:rPr lang="en-GB" sz="1400" dirty="0"/>
              <a:t>?</a:t>
            </a:r>
          </a:p>
          <a:p>
            <a:endParaRPr lang="en-GB" sz="1400" dirty="0"/>
          </a:p>
        </p:txBody>
      </p:sp>
      <p:sp>
        <p:nvSpPr>
          <p:cNvPr id="4" name="Slide Number Placeholder 3"/>
          <p:cNvSpPr>
            <a:spLocks noGrp="1"/>
          </p:cNvSpPr>
          <p:nvPr>
            <p:ph type="sldNum" sz="quarter" idx="5"/>
          </p:nvPr>
        </p:nvSpPr>
        <p:spPr/>
        <p:txBody>
          <a:bodyPr/>
          <a:lstStyle/>
          <a:p>
            <a:fld id="{A89503B5-BBC3-487F-A7EF-70AB569E06E3}" type="slidenum">
              <a:rPr lang="en-GB" smtClean="0"/>
              <a:t>5</a:t>
            </a:fld>
            <a:endParaRPr lang="en-GB" dirty="0"/>
          </a:p>
        </p:txBody>
      </p:sp>
    </p:spTree>
    <p:extLst>
      <p:ext uri="{BB962C8B-B14F-4D97-AF65-F5344CB8AC3E}">
        <p14:creationId xmlns:p14="http://schemas.microsoft.com/office/powerpoint/2010/main" val="141161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395586"/>
          </a:xfrm>
        </p:spPr>
        <p:txBody>
          <a:bodyPr/>
          <a:lstStyle/>
          <a:p>
            <a:r>
              <a:rPr lang="en-GB" sz="1400" dirty="0"/>
              <a:t>In </a:t>
            </a:r>
            <a:r>
              <a:rPr lang="en-GB" sz="1400"/>
              <a:t>this film, </a:t>
            </a:r>
            <a:r>
              <a:rPr lang="en-GB" sz="1400" dirty="0"/>
              <a:t>Professor Fishwick is using a </a:t>
            </a:r>
            <a:r>
              <a:rPr lang="en-GB" sz="1400" dirty="0" err="1"/>
              <a:t>LOcHER</a:t>
            </a:r>
            <a:r>
              <a:rPr lang="en-GB" sz="1400" dirty="0"/>
              <a:t> experiment to demonstrate the effect of facial hair on face seal.</a:t>
            </a:r>
          </a:p>
        </p:txBody>
      </p:sp>
      <p:sp>
        <p:nvSpPr>
          <p:cNvPr id="4" name="Slide Number Placeholder 3"/>
          <p:cNvSpPr>
            <a:spLocks noGrp="1"/>
          </p:cNvSpPr>
          <p:nvPr>
            <p:ph type="sldNum" sz="quarter" idx="5"/>
          </p:nvPr>
        </p:nvSpPr>
        <p:spPr/>
        <p:txBody>
          <a:bodyPr/>
          <a:lstStyle/>
          <a:p>
            <a:fld id="{A89503B5-BBC3-487F-A7EF-70AB569E06E3}" type="slidenum">
              <a:rPr lang="en-GB" smtClean="0"/>
              <a:t>6</a:t>
            </a:fld>
            <a:endParaRPr lang="en-GB" dirty="0"/>
          </a:p>
        </p:txBody>
      </p:sp>
    </p:spTree>
    <p:extLst>
      <p:ext uri="{BB962C8B-B14F-4D97-AF65-F5344CB8AC3E}">
        <p14:creationId xmlns:p14="http://schemas.microsoft.com/office/powerpoint/2010/main" val="19516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7874"/>
          </a:xfrm>
        </p:spPr>
        <p:txBody>
          <a:bodyPr/>
          <a:lstStyle/>
          <a:p>
            <a:r>
              <a:rPr lang="en-GB" sz="1800" dirty="0"/>
              <a:t>In summary, </a:t>
            </a:r>
          </a:p>
          <a:p>
            <a:r>
              <a:rPr lang="en-GB" sz="1800" dirty="0"/>
              <a:t>Wearing suitable and correctly fitted respirators at work is one of the critical ways to protect workers from breathing toxic dust, fume and vapours in air</a:t>
            </a:r>
            <a:r>
              <a:rPr lang="en-GB" dirty="0"/>
              <a:t>. </a:t>
            </a:r>
          </a:p>
          <a:p>
            <a:endParaRPr lang="en-GB" sz="1800" dirty="0"/>
          </a:p>
          <a:p>
            <a:r>
              <a:rPr lang="en-GB" sz="1800" dirty="0">
                <a:highlight>
                  <a:srgbClr val="FFFF00"/>
                </a:highlight>
              </a:rPr>
              <a:t>In order to get adequate protection from a respirator, it must be suitable for the task, wearer, working environment and the substance (e.g. silica dust). </a:t>
            </a:r>
          </a:p>
          <a:p>
            <a:endParaRPr lang="en-GB" sz="1800" dirty="0">
              <a:highlight>
                <a:srgbClr val="FFFF00"/>
              </a:highlight>
            </a:endParaRPr>
          </a:p>
          <a:p>
            <a:r>
              <a:rPr lang="en-GB" sz="1800" dirty="0">
                <a:highlight>
                  <a:srgbClr val="FFFF00"/>
                </a:highlight>
              </a:rPr>
              <a:t>And  respirators must be worn, stored and maintained correctly. </a:t>
            </a:r>
          </a:p>
          <a:p>
            <a:r>
              <a:rPr lang="en-GB" sz="1800" dirty="0"/>
              <a:t>Failure to adhere to any of these can lead to exposure to dusts, fumes and vapours, leading to lung disease and the potential for early deaths.</a:t>
            </a:r>
          </a:p>
          <a:p>
            <a:endParaRPr lang="en-GB" sz="1800" b="1" dirty="0"/>
          </a:p>
        </p:txBody>
      </p:sp>
      <p:sp>
        <p:nvSpPr>
          <p:cNvPr id="4" name="Slide Number Placeholder 3"/>
          <p:cNvSpPr>
            <a:spLocks noGrp="1"/>
          </p:cNvSpPr>
          <p:nvPr>
            <p:ph type="sldNum" sz="quarter" idx="5"/>
          </p:nvPr>
        </p:nvSpPr>
        <p:spPr/>
        <p:txBody>
          <a:bodyPr/>
          <a:lstStyle/>
          <a:p>
            <a:fld id="{A89503B5-BBC3-487F-A7EF-70AB569E06E3}" type="slidenum">
              <a:rPr lang="en-GB" smtClean="0"/>
              <a:t>7</a:t>
            </a:fld>
            <a:endParaRPr lang="en-GB" dirty="0"/>
          </a:p>
        </p:txBody>
      </p:sp>
    </p:spTree>
    <p:extLst>
      <p:ext uri="{BB962C8B-B14F-4D97-AF65-F5344CB8AC3E}">
        <p14:creationId xmlns:p14="http://schemas.microsoft.com/office/powerpoint/2010/main" val="374986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8025" y="4478795"/>
            <a:ext cx="4392488" cy="1389350"/>
          </a:xfrm>
        </p:spPr>
        <p:txBody>
          <a:bodyPr/>
          <a:lstStyle/>
          <a:p>
            <a:r>
              <a:rPr lang="en-GB" sz="1400" b="1" dirty="0">
                <a:solidFill>
                  <a:srgbClr val="C00000"/>
                </a:solidFill>
              </a:rPr>
              <a:t>Optional Activity</a:t>
            </a:r>
          </a:p>
          <a:p>
            <a:r>
              <a:rPr lang="en-GB" sz="1400" b="1" dirty="0" err="1">
                <a:solidFill>
                  <a:srgbClr val="00B050"/>
                </a:solidFill>
              </a:rPr>
              <a:t>LOcHER</a:t>
            </a:r>
            <a:r>
              <a:rPr lang="en-GB" sz="1400" b="1" dirty="0">
                <a:solidFill>
                  <a:srgbClr val="00B050"/>
                </a:solidFill>
              </a:rPr>
              <a:t> hands on</a:t>
            </a:r>
          </a:p>
          <a:p>
            <a:r>
              <a:rPr lang="en-GB" sz="1400" dirty="0"/>
              <a:t>Having seen demonstrations in previous slides, your learners/trainees may wish to get ready a kit and use the kit to gain personal experience.</a:t>
            </a:r>
          </a:p>
        </p:txBody>
      </p:sp>
      <p:sp>
        <p:nvSpPr>
          <p:cNvPr id="4" name="Slide Number Placeholder 3"/>
          <p:cNvSpPr>
            <a:spLocks noGrp="1"/>
          </p:cNvSpPr>
          <p:nvPr>
            <p:ph type="sldNum" sz="quarter" idx="5"/>
          </p:nvPr>
        </p:nvSpPr>
        <p:spPr/>
        <p:txBody>
          <a:bodyPr/>
          <a:lstStyle/>
          <a:p>
            <a:fld id="{A89503B5-BBC3-487F-A7EF-70AB569E06E3}" type="slidenum">
              <a:rPr lang="en-GB" smtClean="0"/>
              <a:t>8</a:t>
            </a:fld>
            <a:endParaRPr lang="en-GB" dirty="0"/>
          </a:p>
        </p:txBody>
      </p:sp>
    </p:spTree>
    <p:extLst>
      <p:ext uri="{BB962C8B-B14F-4D97-AF65-F5344CB8AC3E}">
        <p14:creationId xmlns:p14="http://schemas.microsoft.com/office/powerpoint/2010/main" val="140362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628"/>
            <a:ext cx="5486400" cy="3036692"/>
          </a:xfrm>
        </p:spPr>
        <p:txBody>
          <a:bodyPr/>
          <a:lstStyle/>
          <a:p>
            <a:r>
              <a:rPr lang="en-GB" sz="1800" dirty="0"/>
              <a:t>Always remember, for any tightfitting facemask like this one to work properly and protect the workers, it needs to achieve a good seal between the skin of the face and the respirator </a:t>
            </a:r>
            <a:r>
              <a:rPr lang="en-GB" sz="1800" dirty="0" err="1"/>
              <a:t>faceseal</a:t>
            </a:r>
            <a:r>
              <a:rPr lang="en-GB" sz="1800" dirty="0"/>
              <a:t>.</a:t>
            </a:r>
          </a:p>
          <a:p>
            <a:r>
              <a:rPr lang="en-GB" sz="1800" dirty="0"/>
              <a:t>By the way, this </a:t>
            </a:r>
            <a:r>
              <a:rPr lang="en-GB" sz="1800" dirty="0" err="1"/>
              <a:t>LOcHER</a:t>
            </a:r>
            <a:r>
              <a:rPr lang="en-GB" sz="1800" dirty="0"/>
              <a:t> mask is for demonstration only. </a:t>
            </a:r>
          </a:p>
          <a:p>
            <a:r>
              <a:rPr lang="en-GB" sz="1800" dirty="0"/>
              <a:t>RPE used at work must be certified by a competent authority like HSE or CE marked. </a:t>
            </a:r>
          </a:p>
          <a:p>
            <a:endParaRPr lang="en-GB" sz="1800" b="1"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89503B5-BBC3-487F-A7EF-70AB569E06E3}" type="slidenum">
              <a:rPr lang="en-GB" smtClean="0"/>
              <a:t>9</a:t>
            </a:fld>
            <a:endParaRPr lang="en-GB" dirty="0"/>
          </a:p>
        </p:txBody>
      </p:sp>
    </p:spTree>
    <p:extLst>
      <p:ext uri="{BB962C8B-B14F-4D97-AF65-F5344CB8AC3E}">
        <p14:creationId xmlns:p14="http://schemas.microsoft.com/office/powerpoint/2010/main" val="364914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36CE2-65BA-4721-BB1A-1EDB821F77A6}" type="slidenum">
              <a:rPr lang="en-GB" smtClean="0"/>
              <a:t>‹#›</a:t>
            </a:fld>
            <a:endParaRPr lang="en-GB"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36CE2-65BA-4721-BB1A-1EDB821F77A6}"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36CE2-65BA-4721-BB1A-1EDB821F77A6}"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36CE2-65BA-4721-BB1A-1EDB821F77A6}" type="slidenum">
              <a:rPr lang="en-GB" smtClean="0"/>
              <a:t>‹#›</a:t>
            </a:fld>
            <a:endParaRPr lang="en-GB"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36CE2-65BA-4721-BB1A-1EDB821F77A6}"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36CE2-65BA-4721-BB1A-1EDB821F77A6}" type="slidenum">
              <a:rPr lang="en-GB" smtClean="0"/>
              <a:t>‹#›</a:t>
            </a:fld>
            <a:endParaRPr lang="en-GB"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DB36CE2-65BA-4721-BB1A-1EDB821F77A6}" type="slidenum">
              <a:rPr lang="en-GB" smtClean="0"/>
              <a:t>‹#›</a:t>
            </a:fld>
            <a:endParaRPr lang="en-GB"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DB36CE2-65BA-4721-BB1A-1EDB821F77A6}"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DB36CE2-65BA-4721-BB1A-1EDB821F77A6}"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36CE2-65BA-4721-BB1A-1EDB821F77A6}"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7F361D-13DA-4D05-94E1-F3A04356F85C}" type="datetimeFigureOut">
              <a:rPr lang="en-GB" smtClean="0"/>
              <a:t>17/02/2021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36CE2-65BA-4721-BB1A-1EDB821F77A6}" type="slidenum">
              <a:rPr lang="en-GB" smtClean="0"/>
              <a:t>‹#›</a:t>
            </a:fld>
            <a:endParaRPr lang="en-GB"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B7F361D-13DA-4D05-94E1-F3A04356F85C}" type="datetimeFigureOut">
              <a:rPr lang="en-GB" smtClean="0"/>
              <a:t>17/02/2021</a:t>
            </a:fld>
            <a:endParaRPr lang="en-GB"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DB36CE2-65BA-4721-BB1A-1EDB821F77A6}"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youtube.com/watch?v=uK4W8by44z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youtube.com/watch?v=SBzA3_8OOX8&amp;feature=youtu.be"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youtube.com/watch?v=Eub0nWMF-vM"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youtube.com/watch?v=3jSnozhIFvQ&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jpe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479" y="2790386"/>
            <a:ext cx="7862966" cy="1340766"/>
          </a:xfrm>
        </p:spPr>
        <p:txBody>
          <a:bodyPr/>
          <a:lstStyle/>
          <a:p>
            <a:pPr marL="182880" indent="0" algn="ctr">
              <a:buNone/>
            </a:pPr>
            <a:r>
              <a:rPr lang="en-GB" sz="3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Respiratory Protective Equipment</a:t>
            </a:r>
            <a:br>
              <a:rPr lang="en-GB" sz="3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GB" sz="3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GB" sz="36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RPE</a:t>
            </a:r>
            <a:r>
              <a:rPr lang="en-GB" sz="3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10980" y="476672"/>
            <a:ext cx="0" cy="56650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86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6588" y="1348730"/>
            <a:ext cx="5906523" cy="658585"/>
          </a:xfrm>
        </p:spPr>
        <p:txBody>
          <a:bodyPr/>
          <a:lstStyle/>
          <a:p>
            <a:pPr marL="182880" indent="0">
              <a:buNone/>
            </a:pPr>
            <a:r>
              <a:rPr lang="en-GB" sz="2800" dirty="0">
                <a:effectLst/>
                <a:latin typeface="Arial" panose="020B0604020202020204" pitchFamily="34" charset="0"/>
                <a:cs typeface="Arial" panose="020B0604020202020204" pitchFamily="34" charset="0"/>
              </a:rPr>
              <a:t>Unacceptable RPE Use Practice</a:t>
            </a:r>
            <a:endParaRPr lang="en-GB"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10980" y="476672"/>
            <a:ext cx="0" cy="5665048"/>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07AFF85-A284-4934-86D3-6C6158D06DA2}"/>
              </a:ext>
            </a:extLst>
          </p:cNvPr>
          <p:cNvGrpSpPr/>
          <p:nvPr/>
        </p:nvGrpSpPr>
        <p:grpSpPr>
          <a:xfrm>
            <a:off x="656419" y="2117304"/>
            <a:ext cx="8039380" cy="3803627"/>
            <a:chOff x="492210" y="2007315"/>
            <a:chExt cx="8039380" cy="4242909"/>
          </a:xfrm>
        </p:grpSpPr>
        <p:pic>
          <p:nvPicPr>
            <p:cNvPr id="11" name="Picture 10" descr="A screenshot of a cell phone&#10;&#10;Description automatically generated">
              <a:extLst>
                <a:ext uri="{FF2B5EF4-FFF2-40B4-BE49-F238E27FC236}">
                  <a16:creationId xmlns:a16="http://schemas.microsoft.com/office/drawing/2014/main" id="{B6653D36-4134-44B2-BE8E-6313EA3ACB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098" y="2007315"/>
              <a:ext cx="7698310" cy="3869957"/>
            </a:xfrm>
            <a:prstGeom prst="rect">
              <a:avLst/>
            </a:prstGeom>
          </p:spPr>
        </p:pic>
        <p:sp>
          <p:nvSpPr>
            <p:cNvPr id="3" name="TextBox 2">
              <a:extLst>
                <a:ext uri="{FF2B5EF4-FFF2-40B4-BE49-F238E27FC236}">
                  <a16:creationId xmlns:a16="http://schemas.microsoft.com/office/drawing/2014/main" id="{495DC2C3-9EB8-47E5-BF4D-3BF856E420D9}"/>
                </a:ext>
              </a:extLst>
            </p:cNvPr>
            <p:cNvSpPr txBox="1"/>
            <p:nvPr/>
          </p:nvSpPr>
          <p:spPr>
            <a:xfrm>
              <a:off x="492210" y="5696226"/>
              <a:ext cx="8039380" cy="553998"/>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Source: Clean Air. Take Care</a:t>
              </a:r>
              <a:r>
                <a:rPr lang="en-GB" b="1" dirty="0"/>
                <a:t>!</a:t>
              </a:r>
            </a:p>
            <a:p>
              <a:r>
                <a:rPr lang="en-GB" sz="1200" b="1" dirty="0"/>
                <a:t>https://www.bsif.co.uk/wp-content/uploads/2015/02/Clean-Air-Take-Care-PowerPoint-presentation-2016.pdf</a:t>
              </a:r>
            </a:p>
          </p:txBody>
        </p:sp>
      </p:grpSp>
    </p:spTree>
    <p:extLst>
      <p:ext uri="{BB962C8B-B14F-4D97-AF65-F5344CB8AC3E}">
        <p14:creationId xmlns:p14="http://schemas.microsoft.com/office/powerpoint/2010/main" val="55088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10980" y="476672"/>
            <a:ext cx="0" cy="5665048"/>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6727E9A-CDC8-4047-9172-6C70D8377D9D}"/>
              </a:ext>
            </a:extLst>
          </p:cNvPr>
          <p:cNvPicPr>
            <a:picLocks noChangeAspect="1"/>
          </p:cNvPicPr>
          <p:nvPr/>
        </p:nvPicPr>
        <p:blipFill>
          <a:blip r:embed="rId6"/>
          <a:stretch>
            <a:fillRect/>
          </a:stretch>
        </p:blipFill>
        <p:spPr>
          <a:xfrm>
            <a:off x="1039126" y="1443043"/>
            <a:ext cx="6527166" cy="3424882"/>
          </a:xfrm>
          <a:prstGeom prst="rect">
            <a:avLst/>
          </a:prstGeom>
        </p:spPr>
      </p:pic>
      <p:sp>
        <p:nvSpPr>
          <p:cNvPr id="7" name="Rectangle 6">
            <a:extLst>
              <a:ext uri="{FF2B5EF4-FFF2-40B4-BE49-F238E27FC236}">
                <a16:creationId xmlns:a16="http://schemas.microsoft.com/office/drawing/2014/main" id="{8027F381-0233-4500-B549-EF4469C7F282}"/>
              </a:ext>
            </a:extLst>
          </p:cNvPr>
          <p:cNvSpPr/>
          <p:nvPr/>
        </p:nvSpPr>
        <p:spPr>
          <a:xfrm>
            <a:off x="2162201" y="5109164"/>
            <a:ext cx="5419640" cy="646331"/>
          </a:xfrm>
          <a:prstGeom prst="rect">
            <a:avLst/>
          </a:prstGeom>
        </p:spPr>
        <p:txBody>
          <a:bodyPr wrap="square">
            <a:spAutoFit/>
          </a:bodyPr>
          <a:lstStyle/>
          <a:p>
            <a:r>
              <a:rPr lang="en-GB" dirty="0">
                <a:hlinkClick r:id="rId7"/>
              </a:rPr>
              <a:t>https://www.youtube.com/watch?v=uK4W8by44zo</a:t>
            </a:r>
            <a:endParaRPr lang="en-GB" dirty="0"/>
          </a:p>
          <a:p>
            <a:endParaRPr lang="en-GB" dirty="0"/>
          </a:p>
        </p:txBody>
      </p:sp>
    </p:spTree>
    <p:extLst>
      <p:ext uri="{BB962C8B-B14F-4D97-AF65-F5344CB8AC3E}">
        <p14:creationId xmlns:p14="http://schemas.microsoft.com/office/powerpoint/2010/main" val="28835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10980" y="476672"/>
            <a:ext cx="0" cy="566504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198BCFC-A285-43FA-82FB-45D11BF52F5C}"/>
              </a:ext>
            </a:extLst>
          </p:cNvPr>
          <p:cNvSpPr/>
          <p:nvPr/>
        </p:nvSpPr>
        <p:spPr>
          <a:xfrm>
            <a:off x="1796412" y="5280473"/>
            <a:ext cx="5391108"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hlinkClick r:id="rId6"/>
              </a:rPr>
              <a:t>https://www.youtube.com/watch?v=SBzA3_8OOX8&amp;feature=youtu.be</a:t>
            </a:r>
            <a:endParaRPr lang="en-GB" sz="1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78588E-BCE2-4CD4-8E37-5E0EA1DC4B0A}"/>
              </a:ext>
            </a:extLst>
          </p:cNvPr>
          <p:cNvSpPr/>
          <p:nvPr/>
        </p:nvSpPr>
        <p:spPr>
          <a:xfrm>
            <a:off x="1661652" y="1470192"/>
            <a:ext cx="5811206" cy="584775"/>
          </a:xfrm>
          <a:prstGeom prst="rect">
            <a:avLst/>
          </a:prstGeom>
          <a:noFill/>
        </p:spPr>
        <p:txBody>
          <a:bodyPr wrap="none" lIns="91440" tIns="45720" rIns="91440" bIns="45720">
            <a:spAutoFit/>
          </a:bodyPr>
          <a:lstStyle/>
          <a:p>
            <a:pPr algn="ctr"/>
            <a:r>
              <a:rPr lang="en-GB" sz="3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Correctly wearing Respirator</a:t>
            </a:r>
          </a:p>
        </p:txBody>
      </p:sp>
      <p:pic>
        <p:nvPicPr>
          <p:cNvPr id="2" name="Picture 1">
            <a:extLst>
              <a:ext uri="{FF2B5EF4-FFF2-40B4-BE49-F238E27FC236}">
                <a16:creationId xmlns:a16="http://schemas.microsoft.com/office/drawing/2014/main" id="{955FB09C-E855-432C-992D-AAF7ECC6A772}"/>
              </a:ext>
            </a:extLst>
          </p:cNvPr>
          <p:cNvPicPr>
            <a:picLocks noChangeAspect="1"/>
          </p:cNvPicPr>
          <p:nvPr/>
        </p:nvPicPr>
        <p:blipFill>
          <a:blip r:embed="rId7"/>
          <a:stretch>
            <a:fillRect/>
          </a:stretch>
        </p:blipFill>
        <p:spPr>
          <a:xfrm>
            <a:off x="1487275" y="1463750"/>
            <a:ext cx="6009382" cy="3846959"/>
          </a:xfrm>
          <a:prstGeom prst="rect">
            <a:avLst/>
          </a:prstGeom>
        </p:spPr>
      </p:pic>
    </p:spTree>
    <p:extLst>
      <p:ext uri="{BB962C8B-B14F-4D97-AF65-F5344CB8AC3E}">
        <p14:creationId xmlns:p14="http://schemas.microsoft.com/office/powerpoint/2010/main" val="305178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778" y="1461252"/>
            <a:ext cx="7200794" cy="766448"/>
          </a:xfrm>
        </p:spPr>
        <p:txBody>
          <a:bodyPr/>
          <a:lstStyle/>
          <a:p>
            <a:pPr marL="182880" indent="0">
              <a:buNone/>
            </a:pPr>
            <a:r>
              <a:rPr lang="en-GB" sz="2800" dirty="0">
                <a:effectLst/>
                <a:latin typeface="Arial" panose="020B0604020202020204" pitchFamily="34" charset="0"/>
                <a:cs typeface="Arial" panose="020B0604020202020204" pitchFamily="34" charset="0"/>
              </a:rPr>
              <a:t>Effect of Poor </a:t>
            </a:r>
            <a:r>
              <a:rPr lang="en-GB" sz="2800" dirty="0" err="1">
                <a:effectLst/>
                <a:latin typeface="Arial" panose="020B0604020202020204" pitchFamily="34" charset="0"/>
                <a:cs typeface="Arial" panose="020B0604020202020204" pitchFamily="34" charset="0"/>
              </a:rPr>
              <a:t>Faceseal</a:t>
            </a:r>
            <a:r>
              <a:rPr lang="en-GB" sz="2800" dirty="0">
                <a:effectLst/>
                <a:latin typeface="Arial" panose="020B0604020202020204" pitchFamily="34" charset="0"/>
                <a:cs typeface="Arial" panose="020B0604020202020204" pitchFamily="34" charset="0"/>
              </a:rPr>
              <a:t> –Demonstration  </a:t>
            </a:r>
            <a:r>
              <a:rPr lang="en-GB" sz="28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10980" y="476672"/>
            <a:ext cx="0" cy="566504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B376C3A-D94A-4876-A746-3A340FCE3CAD}"/>
              </a:ext>
            </a:extLst>
          </p:cNvPr>
          <p:cNvSpPr/>
          <p:nvPr/>
        </p:nvSpPr>
        <p:spPr>
          <a:xfrm>
            <a:off x="2472716" y="5855893"/>
            <a:ext cx="4572000" cy="461665"/>
          </a:xfrm>
          <a:prstGeom prst="rect">
            <a:avLst/>
          </a:prstGeom>
        </p:spPr>
        <p:txBody>
          <a:bodyPr>
            <a:spAutoFit/>
          </a:bodyPr>
          <a:lstStyle/>
          <a:p>
            <a:r>
              <a:rPr lang="en-GB" sz="1200" dirty="0">
                <a:latin typeface="Arial" panose="020B0604020202020204" pitchFamily="34" charset="0"/>
                <a:cs typeface="Arial" panose="020B0604020202020204" pitchFamily="34" charset="0"/>
                <a:hlinkClick r:id="rId6"/>
              </a:rPr>
              <a:t>https://www.youtube.com/watch?v=Eub0nWMF-vM</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4CF83BC4-54A3-4C2B-87A3-EEC6149F7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835" y="2813765"/>
            <a:ext cx="7200793" cy="2978474"/>
          </a:xfrm>
          <a:prstGeom prst="rect">
            <a:avLst/>
          </a:prstGeom>
        </p:spPr>
      </p:pic>
    </p:spTree>
    <p:extLst>
      <p:ext uri="{BB962C8B-B14F-4D97-AF65-F5344CB8AC3E}">
        <p14:creationId xmlns:p14="http://schemas.microsoft.com/office/powerpoint/2010/main" val="211386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10980" y="476672"/>
            <a:ext cx="0" cy="5665048"/>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153F15D-841A-452D-A9F4-E6ABF5B6E54A}"/>
              </a:ext>
            </a:extLst>
          </p:cNvPr>
          <p:cNvGrpSpPr/>
          <p:nvPr/>
        </p:nvGrpSpPr>
        <p:grpSpPr>
          <a:xfrm>
            <a:off x="971607" y="1743770"/>
            <a:ext cx="6912762" cy="3638785"/>
            <a:chOff x="1835701" y="2197283"/>
            <a:chExt cx="5256580" cy="3870594"/>
          </a:xfrm>
        </p:grpSpPr>
        <p:pic>
          <p:nvPicPr>
            <p:cNvPr id="15" name="Picture 14" descr="A close up of a map&#10;&#10;Description automatically generated">
              <a:extLst>
                <a:ext uri="{FF2B5EF4-FFF2-40B4-BE49-F238E27FC236}">
                  <a16:creationId xmlns:a16="http://schemas.microsoft.com/office/drawing/2014/main" id="{09482488-23A4-4192-ACEB-F89A5E09B5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701" y="2197283"/>
              <a:ext cx="5256580" cy="3552986"/>
            </a:xfrm>
            <a:prstGeom prst="rect">
              <a:avLst/>
            </a:prstGeom>
          </p:spPr>
        </p:pic>
        <p:sp>
          <p:nvSpPr>
            <p:cNvPr id="16" name="TextBox 15">
              <a:extLst>
                <a:ext uri="{FF2B5EF4-FFF2-40B4-BE49-F238E27FC236}">
                  <a16:creationId xmlns:a16="http://schemas.microsoft.com/office/drawing/2014/main" id="{F7051A78-E67E-4582-B9E9-CC0B0237B026}"/>
                </a:ext>
              </a:extLst>
            </p:cNvPr>
            <p:cNvSpPr txBox="1"/>
            <p:nvPr/>
          </p:nvSpPr>
          <p:spPr>
            <a:xfrm>
              <a:off x="3669350" y="5717394"/>
              <a:ext cx="1651997" cy="350483"/>
            </a:xfrm>
            <a:prstGeom prst="rect">
              <a:avLst/>
            </a:prstGeom>
            <a:noFill/>
          </p:spPr>
          <p:txBody>
            <a:bodyPr wrap="none" rtlCol="0">
              <a:spAutoFit/>
            </a:bodyPr>
            <a:lstStyle/>
            <a:p>
              <a:r>
                <a:rPr lang="en-GB" b="1" dirty="0"/>
                <a:t>Source: HSE</a:t>
              </a:r>
            </a:p>
          </p:txBody>
        </p:sp>
      </p:grpSp>
    </p:spTree>
    <p:extLst>
      <p:ext uri="{BB962C8B-B14F-4D97-AF65-F5344CB8AC3E}">
        <p14:creationId xmlns:p14="http://schemas.microsoft.com/office/powerpoint/2010/main" val="11708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4666" y="1388794"/>
            <a:ext cx="5442854" cy="1157647"/>
          </a:xfrm>
        </p:spPr>
        <p:txBody>
          <a:bodyPr/>
          <a:lstStyle/>
          <a:p>
            <a:pPr marL="182880" indent="0">
              <a:buNone/>
            </a:pPr>
            <a:r>
              <a:rPr lang="en-GB" sz="3200" dirty="0">
                <a:effectLst/>
                <a:latin typeface="Arial" panose="020B0604020202020204" pitchFamily="34" charset="0"/>
                <a:cs typeface="Arial" panose="020B0604020202020204" pitchFamily="34" charset="0"/>
              </a:rPr>
              <a:t>Effect of Facial Hair on Fit - Demonstration </a:t>
            </a:r>
            <a:r>
              <a:rPr lang="en-GB" sz="32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10980" y="476672"/>
            <a:ext cx="0" cy="566504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A person giving thumbs up&#10;&#10;Description automatically generated">
            <a:extLst>
              <a:ext uri="{FF2B5EF4-FFF2-40B4-BE49-F238E27FC236}">
                <a16:creationId xmlns:a16="http://schemas.microsoft.com/office/drawing/2014/main" id="{CEEAB912-F68C-42F9-99D0-E727E291AF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3804" y="2601292"/>
            <a:ext cx="4649378" cy="2845420"/>
          </a:xfrm>
          <a:prstGeom prst="rect">
            <a:avLst/>
          </a:prstGeom>
        </p:spPr>
      </p:pic>
      <p:sp>
        <p:nvSpPr>
          <p:cNvPr id="14" name="Rectangle 13">
            <a:extLst>
              <a:ext uri="{FF2B5EF4-FFF2-40B4-BE49-F238E27FC236}">
                <a16:creationId xmlns:a16="http://schemas.microsoft.com/office/drawing/2014/main" id="{A6D0BD14-AB35-44BF-B76E-EE7B74AE1D93}"/>
              </a:ext>
            </a:extLst>
          </p:cNvPr>
          <p:cNvSpPr/>
          <p:nvPr/>
        </p:nvSpPr>
        <p:spPr>
          <a:xfrm>
            <a:off x="1782024" y="5539792"/>
            <a:ext cx="4867925" cy="553998"/>
          </a:xfrm>
          <a:prstGeom prst="rect">
            <a:avLst/>
          </a:prstGeom>
        </p:spPr>
        <p:txBody>
          <a:bodyPr wrap="square">
            <a:spAutoFit/>
          </a:bodyPr>
          <a:lstStyle/>
          <a:p>
            <a:r>
              <a:rPr lang="en-GB" sz="1200" dirty="0">
                <a:latin typeface="Arial" panose="020B0604020202020204" pitchFamily="34" charset="0"/>
                <a:cs typeface="Arial" panose="020B0604020202020204" pitchFamily="34" charset="0"/>
                <a:hlinkClick r:id="rId7"/>
              </a:rPr>
              <a:t>https://www.youtube.com/watch?v=3jSnozhIFvQ&amp;feature=youtu.be</a:t>
            </a:r>
            <a:endParaRPr lang="en-GB" sz="12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0707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1509931"/>
            <a:ext cx="5688632" cy="1161745"/>
          </a:xfrm>
        </p:spPr>
        <p:txBody>
          <a:bodyPr/>
          <a:lstStyle/>
          <a:p>
            <a:pPr marL="182880" indent="0">
              <a:buNone/>
            </a:pP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Key Factors Determining the Effectiveness of RPE </a:t>
            </a:r>
            <a:endParaRPr lang="en-GB"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10980" y="476672"/>
            <a:ext cx="0" cy="5665048"/>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035A9AE-653B-4CBD-AE91-E87B874E36EA}"/>
              </a:ext>
            </a:extLst>
          </p:cNvPr>
          <p:cNvGrpSpPr/>
          <p:nvPr/>
        </p:nvGrpSpPr>
        <p:grpSpPr>
          <a:xfrm>
            <a:off x="2561304" y="2729881"/>
            <a:ext cx="3737567" cy="3411839"/>
            <a:chOff x="2953578" y="2640439"/>
            <a:chExt cx="3555768" cy="2927335"/>
          </a:xfrm>
        </p:grpSpPr>
        <p:pic>
          <p:nvPicPr>
            <p:cNvPr id="12" name="Picture 11" descr="A close up of a sign&#10;&#10;Description automatically generated">
              <a:extLst>
                <a:ext uri="{FF2B5EF4-FFF2-40B4-BE49-F238E27FC236}">
                  <a16:creationId xmlns:a16="http://schemas.microsoft.com/office/drawing/2014/main" id="{8BAB3895-8AB3-469C-B574-6671904BD5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3578" y="2640439"/>
              <a:ext cx="3555768" cy="2517509"/>
            </a:xfrm>
            <a:prstGeom prst="rect">
              <a:avLst/>
            </a:prstGeom>
          </p:spPr>
        </p:pic>
        <p:sp>
          <p:nvSpPr>
            <p:cNvPr id="14" name="TextBox 13">
              <a:extLst>
                <a:ext uri="{FF2B5EF4-FFF2-40B4-BE49-F238E27FC236}">
                  <a16:creationId xmlns:a16="http://schemas.microsoft.com/office/drawing/2014/main" id="{8567B5F6-300C-4474-9581-1A0BA5608E08}"/>
                </a:ext>
              </a:extLst>
            </p:cNvPr>
            <p:cNvSpPr txBox="1"/>
            <p:nvPr/>
          </p:nvSpPr>
          <p:spPr>
            <a:xfrm>
              <a:off x="3072610" y="5198442"/>
              <a:ext cx="3317703" cy="369332"/>
            </a:xfrm>
            <a:prstGeom prst="rect">
              <a:avLst/>
            </a:prstGeom>
            <a:noFill/>
          </p:spPr>
          <p:txBody>
            <a:bodyPr wrap="none" rtlCol="0">
              <a:spAutoFit/>
            </a:bodyPr>
            <a:lstStyle/>
            <a:p>
              <a:r>
                <a:rPr lang="en-GB" b="1" dirty="0"/>
                <a:t>Source: Clean Air. Take Care!</a:t>
              </a:r>
            </a:p>
          </p:txBody>
        </p:sp>
      </p:grpSp>
    </p:spTree>
    <p:extLst>
      <p:ext uri="{BB962C8B-B14F-4D97-AF65-F5344CB8AC3E}">
        <p14:creationId xmlns:p14="http://schemas.microsoft.com/office/powerpoint/2010/main" val="242236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474" y="1403155"/>
            <a:ext cx="7979966" cy="794128"/>
          </a:xfrm>
        </p:spPr>
        <p:txBody>
          <a:bodyPr/>
          <a:lstStyle/>
          <a:p>
            <a:pPr marL="182880" indent="0">
              <a:buNone/>
            </a:pPr>
            <a:r>
              <a:rPr lang="en-GB" sz="3600" dirty="0">
                <a:effectLst/>
                <a:latin typeface="Arial" panose="020B0604020202020204" pitchFamily="34" charset="0"/>
                <a:cs typeface="Arial" panose="020B0604020202020204" pitchFamily="34" charset="0"/>
              </a:rPr>
              <a:t>Effect of Poor Respirator Faceseal </a:t>
            </a:r>
            <a:r>
              <a:rPr lang="en-GB" sz="36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10980" y="476672"/>
            <a:ext cx="0" cy="566504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A close up of a green background&#10;&#10;Description automatically generated">
            <a:extLst>
              <a:ext uri="{FF2B5EF4-FFF2-40B4-BE49-F238E27FC236}">
                <a16:creationId xmlns:a16="http://schemas.microsoft.com/office/drawing/2014/main" id="{B6013EE8-849C-4F20-A3E1-C1882777DC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977" y="2341949"/>
            <a:ext cx="3129643" cy="1115786"/>
          </a:xfrm>
          <a:prstGeom prst="rect">
            <a:avLst/>
          </a:prstGeom>
        </p:spPr>
      </p:pic>
      <p:pic>
        <p:nvPicPr>
          <p:cNvPr id="15" name="Picture 14">
            <a:extLst>
              <a:ext uri="{FF2B5EF4-FFF2-40B4-BE49-F238E27FC236}">
                <a16:creationId xmlns:a16="http://schemas.microsoft.com/office/drawing/2014/main" id="{803DBAAD-54F6-42EF-84DA-D892CC6086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716394" y="3911249"/>
            <a:ext cx="3129643" cy="1126671"/>
          </a:xfrm>
          <a:prstGeom prst="rect">
            <a:avLst/>
          </a:prstGeom>
        </p:spPr>
      </p:pic>
      <p:pic>
        <p:nvPicPr>
          <p:cNvPr id="18" name="Picture 17" descr="A picture containing indoor, vacuum, sitting, floor&#10;&#10;Description automatically generated">
            <a:extLst>
              <a:ext uri="{FF2B5EF4-FFF2-40B4-BE49-F238E27FC236}">
                <a16:creationId xmlns:a16="http://schemas.microsoft.com/office/drawing/2014/main" id="{564F4EC6-7736-4F79-B7CA-AA625ECF03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4724" y="2627037"/>
            <a:ext cx="3561690" cy="2541356"/>
          </a:xfrm>
          <a:prstGeom prst="rect">
            <a:avLst/>
          </a:prstGeom>
        </p:spPr>
      </p:pic>
    </p:spTree>
    <p:extLst>
      <p:ext uri="{BB962C8B-B14F-4D97-AF65-F5344CB8AC3E}">
        <p14:creationId xmlns:p14="http://schemas.microsoft.com/office/powerpoint/2010/main" val="201868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474" y="1403155"/>
            <a:ext cx="7979966" cy="794128"/>
          </a:xfrm>
        </p:spPr>
        <p:txBody>
          <a:bodyPr/>
          <a:lstStyle/>
          <a:p>
            <a:pPr marL="182880" indent="0">
              <a:buNone/>
            </a:pPr>
            <a:r>
              <a:rPr lang="en-GB" sz="3600" dirty="0">
                <a:effectLst/>
                <a:latin typeface="Arial" panose="020B0604020202020204" pitchFamily="34" charset="0"/>
                <a:cs typeface="Arial" panose="020B0604020202020204" pitchFamily="34" charset="0"/>
              </a:rPr>
              <a:t>Effect of Poor Respirator Faceseal </a:t>
            </a:r>
            <a:r>
              <a:rPr lang="en-GB" sz="36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682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cxnSp>
        <p:nvCxnSpPr>
          <p:cNvPr id="8" name="Straight Connector 7"/>
          <p:cNvCxnSpPr/>
          <p:nvPr/>
        </p:nvCxnSpPr>
        <p:spPr>
          <a:xfrm flipH="1">
            <a:off x="323528" y="47667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476672"/>
            <a:ext cx="0" cy="555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endCxn id="5" idx="1"/>
          </p:cNvCxnSpPr>
          <p:nvPr/>
        </p:nvCxnSpPr>
        <p:spPr>
          <a:xfrm flipV="1">
            <a:off x="2490616" y="6444866"/>
            <a:ext cx="4481692" cy="5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4568" y="476672"/>
            <a:ext cx="3265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10980" y="476672"/>
            <a:ext cx="0" cy="566504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A picture containing cup, sitting, indoor, table&#10;&#10;Description automatically generated">
            <a:extLst>
              <a:ext uri="{FF2B5EF4-FFF2-40B4-BE49-F238E27FC236}">
                <a16:creationId xmlns:a16="http://schemas.microsoft.com/office/drawing/2014/main" id="{88E7F16E-B3AB-4A28-9D7C-B205DECBC3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0221" y="2250698"/>
            <a:ext cx="4094457" cy="3321101"/>
          </a:xfrm>
          <a:prstGeom prst="rect">
            <a:avLst/>
          </a:prstGeom>
        </p:spPr>
      </p:pic>
    </p:spTree>
    <p:extLst>
      <p:ext uri="{BB962C8B-B14F-4D97-AF65-F5344CB8AC3E}">
        <p14:creationId xmlns:p14="http://schemas.microsoft.com/office/powerpoint/2010/main" val="526311787"/>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E77046B8F4AC46BB742A33D25C48A4" ma:contentTypeVersion="10" ma:contentTypeDescription="Create a new document." ma:contentTypeScope="" ma:versionID="5a3047b0e40f5268db603e6096ece145">
  <xsd:schema xmlns:xsd="http://www.w3.org/2001/XMLSchema" xmlns:xs="http://www.w3.org/2001/XMLSchema" xmlns:p="http://schemas.microsoft.com/office/2006/metadata/properties" xmlns:ns3="45dc8ab5-fed7-4be1-8d50-f31354fc534b" targetNamespace="http://schemas.microsoft.com/office/2006/metadata/properties" ma:root="true" ma:fieldsID="db1e125fcae882ca995a238d9210d14e" ns3:_="">
    <xsd:import namespace="45dc8ab5-fed7-4be1-8d50-f31354fc53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c8ab5-fed7-4be1-8d50-f31354fc5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719F10-5512-4A10-90E3-AED15A2BA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dc8ab5-fed7-4be1-8d50-f31354fc5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D480C7-25A7-4CDE-B6B9-ECEA5EB4349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E8F972B-DB43-4C99-A44A-D84209D86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649</TotalTime>
  <Words>892</Words>
  <Application>Microsoft Office PowerPoint</Application>
  <PresentationFormat>On-screen Show (4:3)</PresentationFormat>
  <Paragraphs>73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Georgia</vt:lpstr>
      <vt:lpstr>Trebuchet MS</vt:lpstr>
      <vt:lpstr>Slipstream</vt:lpstr>
      <vt:lpstr>Respiratory Protective Equipment (RPE)</vt:lpstr>
      <vt:lpstr>PowerPoint Presentation</vt:lpstr>
      <vt:lpstr>PowerPoint Presentation</vt:lpstr>
      <vt:lpstr>Effect of Poor Faceseal –Demonstration   </vt:lpstr>
      <vt:lpstr>PowerPoint Presentation</vt:lpstr>
      <vt:lpstr>Effect of Facial Hair on Fit - Demonstration  </vt:lpstr>
      <vt:lpstr>Key Factors Determining the Effectiveness of RPE </vt:lpstr>
      <vt:lpstr>Effect of Poor Respirator Faceseal  </vt:lpstr>
      <vt:lpstr>Effect of Poor Respirator Faceseal  </vt:lpstr>
      <vt:lpstr>Unacceptable RPE Use Practice</vt:lpstr>
    </vt:vector>
  </TitlesOfParts>
  <Company>Health and Safety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Name</dc:creator>
  <cp:lastModifiedBy>Bob Rajan</cp:lastModifiedBy>
  <cp:revision>30</cp:revision>
  <dcterms:created xsi:type="dcterms:W3CDTF">2019-07-22T14:13:22Z</dcterms:created>
  <dcterms:modified xsi:type="dcterms:W3CDTF">2021-02-17T19:00:39Z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0x010100DAE77046B8F4AC46BB742A33D25C48A4</vt:lpwstr>
  </property>
</Properties>
</file>