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76" r:id="rId5"/>
    <p:sldId id="269" r:id="rId6"/>
    <p:sldId id="282" r:id="rId7"/>
    <p:sldId id="274" r:id="rId8"/>
    <p:sldId id="277" r:id="rId9"/>
    <p:sldId id="278" r:id="rId10"/>
    <p:sldId id="279" r:id="rId11"/>
    <p:sldId id="28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2" autoAdjust="0"/>
    <p:restoredTop sz="93250" autoAdjust="0"/>
  </p:normalViewPr>
  <p:slideViewPr>
    <p:cSldViewPr>
      <p:cViewPr varScale="1">
        <p:scale>
          <a:sx n="61" d="100"/>
          <a:sy n="61" d="100"/>
        </p:scale>
        <p:origin x="97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23" d="100"/>
          <a:sy n="123" d="100"/>
        </p:scale>
        <p:origin x="593" y="-311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4BF8F0F1-7F36-4F5D-9A8B-F09894CE8B2A}"/>
    <pc:docChg chg="custSel modSld">
      <pc:chgData name="Bob Rajan" userId="efe1b2ae-a6ce-4d4c-a207-b19fb703a183" providerId="ADAL" clId="{4BF8F0F1-7F36-4F5D-9A8B-F09894CE8B2A}" dt="2021-02-17T12:45:29.829" v="169" actId="20577"/>
      <pc:docMkLst>
        <pc:docMk/>
      </pc:docMkLst>
      <pc:sldChg chg="delSp mod">
        <pc:chgData name="Bob Rajan" userId="efe1b2ae-a6ce-4d4c-a207-b19fb703a183" providerId="ADAL" clId="{4BF8F0F1-7F36-4F5D-9A8B-F09894CE8B2A}" dt="2021-02-17T12:24:56.060" v="15" actId="478"/>
        <pc:sldMkLst>
          <pc:docMk/>
          <pc:sldMk cId="609962291" sldId="269"/>
        </pc:sldMkLst>
        <pc:spChg chg="del">
          <ac:chgData name="Bob Rajan" userId="efe1b2ae-a6ce-4d4c-a207-b19fb703a183" providerId="ADAL" clId="{4BF8F0F1-7F36-4F5D-9A8B-F09894CE8B2A}" dt="2021-02-17T12:24:56.060" v="15" actId="478"/>
          <ac:spMkLst>
            <pc:docMk/>
            <pc:sldMk cId="609962291" sldId="269"/>
            <ac:spMk id="3" creationId="{EA2535E2-19CB-4674-9B16-08BF8E33552F}"/>
          </ac:spMkLst>
        </pc:spChg>
      </pc:sldChg>
      <pc:sldChg chg="modNotes">
        <pc:chgData name="Bob Rajan" userId="efe1b2ae-a6ce-4d4c-a207-b19fb703a183" providerId="ADAL" clId="{4BF8F0F1-7F36-4F5D-9A8B-F09894CE8B2A}" dt="2021-02-17T12:45:29.829" v="169" actId="20577"/>
        <pc:sldMkLst>
          <pc:docMk/>
          <pc:sldMk cId="4291252109" sldId="271"/>
        </pc:sldMkLst>
      </pc:sldChg>
      <pc:sldChg chg="addSp delSp modSp mod">
        <pc:chgData name="Bob Rajan" userId="efe1b2ae-a6ce-4d4c-a207-b19fb703a183" providerId="ADAL" clId="{4BF8F0F1-7F36-4F5D-9A8B-F09894CE8B2A}" dt="2021-02-17T12:29:51.678" v="78" actId="20577"/>
        <pc:sldMkLst>
          <pc:docMk/>
          <pc:sldMk cId="3424423479" sldId="274"/>
        </pc:sldMkLst>
        <pc:spChg chg="del">
          <ac:chgData name="Bob Rajan" userId="efe1b2ae-a6ce-4d4c-a207-b19fb703a183" providerId="ADAL" clId="{4BF8F0F1-7F36-4F5D-9A8B-F09894CE8B2A}" dt="2021-02-17T12:27:21.695" v="65" actId="478"/>
          <ac:spMkLst>
            <pc:docMk/>
            <pc:sldMk cId="3424423479" sldId="274"/>
            <ac:spMk id="2" creationId="{00000000-0000-0000-0000-000000000000}"/>
          </ac:spMkLst>
        </pc:spChg>
        <pc:spChg chg="add del mod">
          <ac:chgData name="Bob Rajan" userId="efe1b2ae-a6ce-4d4c-a207-b19fb703a183" providerId="ADAL" clId="{4BF8F0F1-7F36-4F5D-9A8B-F09894CE8B2A}" dt="2021-02-17T12:27:36.515" v="67" actId="478"/>
          <ac:spMkLst>
            <pc:docMk/>
            <pc:sldMk cId="3424423479" sldId="274"/>
            <ac:spMk id="7" creationId="{C0F6C193-C09D-4305-9E01-E036CD98CDFE}"/>
          </ac:spMkLst>
        </pc:spChg>
        <pc:graphicFrameChg chg="mod modGraphic">
          <ac:chgData name="Bob Rajan" userId="efe1b2ae-a6ce-4d4c-a207-b19fb703a183" providerId="ADAL" clId="{4BF8F0F1-7F36-4F5D-9A8B-F09894CE8B2A}" dt="2021-02-17T12:29:51.678" v="78" actId="20577"/>
          <ac:graphicFrameMkLst>
            <pc:docMk/>
            <pc:sldMk cId="3424423479" sldId="274"/>
            <ac:graphicFrameMk id="20" creationId="{C24BE481-B512-4D5C-9C57-226E94F0A809}"/>
          </ac:graphicFrameMkLst>
        </pc:graphicFrameChg>
      </pc:sldChg>
      <pc:sldChg chg="delSp modSp mod modNotes">
        <pc:chgData name="Bob Rajan" userId="efe1b2ae-a6ce-4d4c-a207-b19fb703a183" providerId="ADAL" clId="{4BF8F0F1-7F36-4F5D-9A8B-F09894CE8B2A}" dt="2021-02-17T12:38:43.379" v="79" actId="6549"/>
        <pc:sldMkLst>
          <pc:docMk/>
          <pc:sldMk cId="1497312817" sldId="276"/>
        </pc:sldMkLst>
        <pc:spChg chg="mod">
          <ac:chgData name="Bob Rajan" userId="efe1b2ae-a6ce-4d4c-a207-b19fb703a183" providerId="ADAL" clId="{4BF8F0F1-7F36-4F5D-9A8B-F09894CE8B2A}" dt="2021-02-17T12:24:14.809" v="12" actId="1076"/>
          <ac:spMkLst>
            <pc:docMk/>
            <pc:sldMk cId="1497312817" sldId="276"/>
            <ac:spMk id="2" creationId="{00000000-0000-0000-0000-000000000000}"/>
          </ac:spMkLst>
        </pc:spChg>
        <pc:spChg chg="del mod">
          <ac:chgData name="Bob Rajan" userId="efe1b2ae-a6ce-4d4c-a207-b19fb703a183" providerId="ADAL" clId="{4BF8F0F1-7F36-4F5D-9A8B-F09894CE8B2A}" dt="2021-02-17T12:24:34.104" v="14" actId="478"/>
          <ac:spMkLst>
            <pc:docMk/>
            <pc:sldMk cId="1497312817" sldId="276"/>
            <ac:spMk id="3" creationId="{8BC45AC7-A0A8-45EF-9866-89513A72E565}"/>
          </ac:spMkLst>
        </pc:spChg>
      </pc:sldChg>
      <pc:sldChg chg="modNotes">
        <pc:chgData name="Bob Rajan" userId="efe1b2ae-a6ce-4d4c-a207-b19fb703a183" providerId="ADAL" clId="{4BF8F0F1-7F36-4F5D-9A8B-F09894CE8B2A}" dt="2021-02-17T12:43:18.971" v="115" actId="20577"/>
        <pc:sldMkLst>
          <pc:docMk/>
          <pc:sldMk cId="1489292464" sldId="278"/>
        </pc:sldMkLst>
      </pc:sldChg>
      <pc:sldChg chg="modSp mod modNotes">
        <pc:chgData name="Bob Rajan" userId="efe1b2ae-a6ce-4d4c-a207-b19fb703a183" providerId="ADAL" clId="{4BF8F0F1-7F36-4F5D-9A8B-F09894CE8B2A}" dt="2021-02-17T12:41:29.613" v="85" actId="6549"/>
        <pc:sldMkLst>
          <pc:docMk/>
          <pc:sldMk cId="1035914" sldId="282"/>
        </pc:sldMkLst>
        <pc:spChg chg="mod">
          <ac:chgData name="Bob Rajan" userId="efe1b2ae-a6ce-4d4c-a207-b19fb703a183" providerId="ADAL" clId="{4BF8F0F1-7F36-4F5D-9A8B-F09894CE8B2A}" dt="2021-02-17T12:26:27.676" v="64" actId="6549"/>
          <ac:spMkLst>
            <pc:docMk/>
            <pc:sldMk cId="1035914" sldId="282"/>
            <ac:spMk id="15" creationId="{4FFA7FA9-B3E2-4142-9D9F-2E8A62F0B2AD}"/>
          </ac:spMkLst>
        </pc:spChg>
      </pc:sldChg>
    </pc:docChg>
  </pc:docChgLst>
  <pc:docChgLst>
    <pc:chgData name="Bob Rajan" userId="efe1b2ae-a6ce-4d4c-a207-b19fb703a183" providerId="ADAL" clId="{46C0645D-889A-49FA-9878-A300BF6129B7}"/>
    <pc:docChg chg="custSel modSld">
      <pc:chgData name="Bob Rajan" userId="efe1b2ae-a6ce-4d4c-a207-b19fb703a183" providerId="ADAL" clId="{46C0645D-889A-49FA-9878-A300BF6129B7}" dt="2020-11-13T11:43:43.423" v="83" actId="6549"/>
      <pc:docMkLst>
        <pc:docMk/>
      </pc:docMkLst>
      <pc:sldChg chg="modNotes">
        <pc:chgData name="Bob Rajan" userId="efe1b2ae-a6ce-4d4c-a207-b19fb703a183" providerId="ADAL" clId="{46C0645D-889A-49FA-9878-A300BF6129B7}" dt="2020-11-13T11:37:04.137" v="1" actId="20577"/>
        <pc:sldMkLst>
          <pc:docMk/>
          <pc:sldMk cId="609962291" sldId="269"/>
        </pc:sldMkLst>
      </pc:sldChg>
      <pc:sldChg chg="modNotes">
        <pc:chgData name="Bob Rajan" userId="efe1b2ae-a6ce-4d4c-a207-b19fb703a183" providerId="ADAL" clId="{46C0645D-889A-49FA-9878-A300BF6129B7}" dt="2020-11-13T11:43:43.423" v="83" actId="6549"/>
        <pc:sldMkLst>
          <pc:docMk/>
          <pc:sldMk cId="4291252109" sldId="271"/>
        </pc:sldMkLst>
      </pc:sldChg>
      <pc:sldChg chg="modNotes">
        <pc:chgData name="Bob Rajan" userId="efe1b2ae-a6ce-4d4c-a207-b19fb703a183" providerId="ADAL" clId="{46C0645D-889A-49FA-9878-A300BF6129B7}" dt="2020-11-13T11:40:54.086" v="44" actId="20577"/>
        <pc:sldMkLst>
          <pc:docMk/>
          <pc:sldMk cId="1489292464" sldId="278"/>
        </pc:sldMkLst>
      </pc:sldChg>
      <pc:sldChg chg="modNotes">
        <pc:chgData name="Bob Rajan" userId="efe1b2ae-a6ce-4d4c-a207-b19fb703a183" providerId="ADAL" clId="{46C0645D-889A-49FA-9878-A300BF6129B7}" dt="2020-11-13T11:39:07.303" v="18" actId="20577"/>
        <pc:sldMkLst>
          <pc:docMk/>
          <pc:sldMk cId="1035914" sldId="282"/>
        </pc:sldMkLst>
      </pc:sldChg>
    </pc:docChg>
  </pc:docChgLst>
  <pc:docChgLst>
    <pc:chgData name="Bob Rajan" userId="efe1b2ae-a6ce-4d4c-a207-b19fb703a183" providerId="ADAL" clId="{5DDC2F43-F58E-49E5-9506-9934353407FD}"/>
    <pc:docChg chg="undo custSel addSld delSld modSld">
      <pc:chgData name="Bob Rajan" userId="efe1b2ae-a6ce-4d4c-a207-b19fb703a183" providerId="ADAL" clId="{5DDC2F43-F58E-49E5-9506-9934353407FD}" dt="2020-09-23T14:05:00.425" v="1067" actId="14100"/>
      <pc:docMkLst>
        <pc:docMk/>
      </pc:docMkLst>
      <pc:sldChg chg="modNotes">
        <pc:chgData name="Bob Rajan" userId="efe1b2ae-a6ce-4d4c-a207-b19fb703a183" providerId="ADAL" clId="{5DDC2F43-F58E-49E5-9506-9934353407FD}" dt="2020-09-23T13:56:06.701" v="975" actId="6549"/>
        <pc:sldMkLst>
          <pc:docMk/>
          <pc:sldMk cId="609962291" sldId="269"/>
        </pc:sldMkLst>
      </pc:sldChg>
      <pc:sldChg chg="modNotes">
        <pc:chgData name="Bob Rajan" userId="efe1b2ae-a6ce-4d4c-a207-b19fb703a183" providerId="ADAL" clId="{5DDC2F43-F58E-49E5-9506-9934353407FD}" dt="2020-09-23T14:05:00.425" v="1067" actId="14100"/>
        <pc:sldMkLst>
          <pc:docMk/>
          <pc:sldMk cId="4291252109" sldId="271"/>
        </pc:sldMkLst>
      </pc:sldChg>
      <pc:sldChg chg="modSp modNotes">
        <pc:chgData name="Bob Rajan" userId="efe1b2ae-a6ce-4d4c-a207-b19fb703a183" providerId="ADAL" clId="{5DDC2F43-F58E-49E5-9506-9934353407FD}" dt="2020-09-23T13:59:48.937" v="1011" actId="20577"/>
        <pc:sldMkLst>
          <pc:docMk/>
          <pc:sldMk cId="3424423479" sldId="274"/>
        </pc:sldMkLst>
        <pc:graphicFrameChg chg="modGraphic">
          <ac:chgData name="Bob Rajan" userId="efe1b2ae-a6ce-4d4c-a207-b19fb703a183" providerId="ADAL" clId="{5DDC2F43-F58E-49E5-9506-9934353407FD}" dt="2020-09-23T13:59:48.937" v="1011" actId="20577"/>
          <ac:graphicFrameMkLst>
            <pc:docMk/>
            <pc:sldMk cId="3424423479" sldId="274"/>
            <ac:graphicFrameMk id="20" creationId="{C24BE481-B512-4D5C-9C57-226E94F0A809}"/>
          </ac:graphicFrameMkLst>
        </pc:graphicFrameChg>
      </pc:sldChg>
      <pc:sldChg chg="modNotes">
        <pc:chgData name="Bob Rajan" userId="efe1b2ae-a6ce-4d4c-a207-b19fb703a183" providerId="ADAL" clId="{5DDC2F43-F58E-49E5-9506-9934353407FD}" dt="2020-09-23T14:00:29.678" v="1012" actId="255"/>
        <pc:sldMkLst>
          <pc:docMk/>
          <pc:sldMk cId="1658757390" sldId="277"/>
        </pc:sldMkLst>
      </pc:sldChg>
      <pc:sldChg chg="modNotes">
        <pc:chgData name="Bob Rajan" userId="efe1b2ae-a6ce-4d4c-a207-b19fb703a183" providerId="ADAL" clId="{5DDC2F43-F58E-49E5-9506-9934353407FD}" dt="2020-09-23T14:00:53.316" v="1013" actId="255"/>
        <pc:sldMkLst>
          <pc:docMk/>
          <pc:sldMk cId="1489292464" sldId="278"/>
        </pc:sldMkLst>
      </pc:sldChg>
      <pc:sldChg chg="modNotes">
        <pc:chgData name="Bob Rajan" userId="efe1b2ae-a6ce-4d4c-a207-b19fb703a183" providerId="ADAL" clId="{5DDC2F43-F58E-49E5-9506-9934353407FD}" dt="2020-09-23T14:02:36.873" v="1065" actId="113"/>
        <pc:sldMkLst>
          <pc:docMk/>
          <pc:sldMk cId="1852003618" sldId="279"/>
        </pc:sldMkLst>
      </pc:sldChg>
      <pc:sldChg chg="addSp delSp modSp add del">
        <pc:chgData name="Bob Rajan" userId="efe1b2ae-a6ce-4d4c-a207-b19fb703a183" providerId="ADAL" clId="{5DDC2F43-F58E-49E5-9506-9934353407FD}" dt="2020-09-23T13:44:53.128" v="729" actId="2696"/>
        <pc:sldMkLst>
          <pc:docMk/>
          <pc:sldMk cId="4247713435" sldId="281"/>
        </pc:sldMkLst>
        <pc:graphicFrameChg chg="del modGraphic">
          <ac:chgData name="Bob Rajan" userId="efe1b2ae-a6ce-4d4c-a207-b19fb703a183" providerId="ADAL" clId="{5DDC2F43-F58E-49E5-9506-9934353407FD}" dt="2020-09-23T13:08:19.512" v="2" actId="478"/>
          <ac:graphicFrameMkLst>
            <pc:docMk/>
            <pc:sldMk cId="4247713435" sldId="281"/>
            <ac:graphicFrameMk id="20" creationId="{C24BE481-B512-4D5C-9C57-226E94F0A809}"/>
          </ac:graphicFrameMkLst>
        </pc:graphicFrameChg>
        <pc:picChg chg="add mod">
          <ac:chgData name="Bob Rajan" userId="efe1b2ae-a6ce-4d4c-a207-b19fb703a183" providerId="ADAL" clId="{5DDC2F43-F58E-49E5-9506-9934353407FD}" dt="2020-09-23T13:16:03.523" v="8" actId="1076"/>
          <ac:picMkLst>
            <pc:docMk/>
            <pc:sldMk cId="4247713435" sldId="281"/>
            <ac:picMk id="7" creationId="{F8A181ED-8879-498C-9685-FCEBEFEE0881}"/>
          </ac:picMkLst>
        </pc:picChg>
      </pc:sldChg>
      <pc:sldChg chg="addSp modSp add modNotes">
        <pc:chgData name="Bob Rajan" userId="efe1b2ae-a6ce-4d4c-a207-b19fb703a183" providerId="ADAL" clId="{5DDC2F43-F58E-49E5-9506-9934353407FD}" dt="2020-09-23T13:58:21.245" v="984" actId="20577"/>
        <pc:sldMkLst>
          <pc:docMk/>
          <pc:sldMk cId="1035914" sldId="282"/>
        </pc:sldMkLst>
        <pc:spChg chg="add mod">
          <ac:chgData name="Bob Rajan" userId="efe1b2ae-a6ce-4d4c-a207-b19fb703a183" providerId="ADAL" clId="{5DDC2F43-F58E-49E5-9506-9934353407FD}" dt="2020-09-23T13:52:42.913" v="963" actId="164"/>
          <ac:spMkLst>
            <pc:docMk/>
            <pc:sldMk cId="1035914" sldId="282"/>
            <ac:spMk id="11" creationId="{C69E9739-EC11-47A2-BDDB-F0A98832D8E7}"/>
          </ac:spMkLst>
        </pc:spChg>
        <pc:spChg chg="add mod">
          <ac:chgData name="Bob Rajan" userId="efe1b2ae-a6ce-4d4c-a207-b19fb703a183" providerId="ADAL" clId="{5DDC2F43-F58E-49E5-9506-9934353407FD}" dt="2020-09-23T13:52:42.913" v="963" actId="164"/>
          <ac:spMkLst>
            <pc:docMk/>
            <pc:sldMk cId="1035914" sldId="282"/>
            <ac:spMk id="15" creationId="{4FFA7FA9-B3E2-4142-9D9F-2E8A62F0B2AD}"/>
          </ac:spMkLst>
        </pc:spChg>
        <pc:spChg chg="add mod">
          <ac:chgData name="Bob Rajan" userId="efe1b2ae-a6ce-4d4c-a207-b19fb703a183" providerId="ADAL" clId="{5DDC2F43-F58E-49E5-9506-9934353407FD}" dt="2020-09-23T13:52:42.913" v="963" actId="164"/>
          <ac:spMkLst>
            <pc:docMk/>
            <pc:sldMk cId="1035914" sldId="282"/>
            <ac:spMk id="23" creationId="{A38D7F76-9F0C-4881-917E-568669E8FC58}"/>
          </ac:spMkLst>
        </pc:spChg>
        <pc:grpChg chg="add mod">
          <ac:chgData name="Bob Rajan" userId="efe1b2ae-a6ce-4d4c-a207-b19fb703a183" providerId="ADAL" clId="{5DDC2F43-F58E-49E5-9506-9934353407FD}" dt="2020-09-23T13:52:52.221" v="964" actId="14100"/>
          <ac:grpSpMkLst>
            <pc:docMk/>
            <pc:sldMk cId="1035914" sldId="282"/>
            <ac:grpSpMk id="25" creationId="{071FADBC-C31C-4CEF-8449-E8D08C4DF7FC}"/>
          </ac:grpSpMkLst>
        </pc:grpChg>
        <pc:picChg chg="mod">
          <ac:chgData name="Bob Rajan" userId="efe1b2ae-a6ce-4d4c-a207-b19fb703a183" providerId="ADAL" clId="{5DDC2F43-F58E-49E5-9506-9934353407FD}" dt="2020-09-23T13:52:42.913" v="963" actId="164"/>
          <ac:picMkLst>
            <pc:docMk/>
            <pc:sldMk cId="1035914" sldId="282"/>
            <ac:picMk id="7" creationId="{F8A181ED-8879-498C-9685-FCEBEFEE0881}"/>
          </ac:picMkLst>
        </pc:picChg>
        <pc:cxnChg chg="add mod">
          <ac:chgData name="Bob Rajan" userId="efe1b2ae-a6ce-4d4c-a207-b19fb703a183" providerId="ADAL" clId="{5DDC2F43-F58E-49E5-9506-9934353407FD}" dt="2020-09-23T13:52:42.913" v="963" actId="164"/>
          <ac:cxnSpMkLst>
            <pc:docMk/>
            <pc:sldMk cId="1035914" sldId="282"/>
            <ac:cxnSpMk id="9" creationId="{997C7482-7D9A-45A0-A410-FC71B9E70DD0}"/>
          </ac:cxnSpMkLst>
        </pc:cxnChg>
        <pc:cxnChg chg="add mod">
          <ac:chgData name="Bob Rajan" userId="efe1b2ae-a6ce-4d4c-a207-b19fb703a183" providerId="ADAL" clId="{5DDC2F43-F58E-49E5-9506-9934353407FD}" dt="2020-09-23T13:52:42.913" v="963" actId="164"/>
          <ac:cxnSpMkLst>
            <pc:docMk/>
            <pc:sldMk cId="1035914" sldId="282"/>
            <ac:cxnSpMk id="14" creationId="{0097F4AF-CD1B-4082-B005-3B2742197539}"/>
          </ac:cxnSpMkLst>
        </pc:cxnChg>
        <pc:cxnChg chg="mod">
          <ac:chgData name="Bob Rajan" userId="efe1b2ae-a6ce-4d4c-a207-b19fb703a183" providerId="ADAL" clId="{5DDC2F43-F58E-49E5-9506-9934353407FD}" dt="2020-09-23T13:52:42.913" v="963" actId="164"/>
          <ac:cxnSpMkLst>
            <pc:docMk/>
            <pc:sldMk cId="1035914" sldId="282"/>
            <ac:cxnSpMk id="19" creationId="{00000000-0000-0000-0000-000000000000}"/>
          </ac:cxnSpMkLst>
        </pc:cxnChg>
        <pc:cxnChg chg="add mod">
          <ac:chgData name="Bob Rajan" userId="efe1b2ae-a6ce-4d4c-a207-b19fb703a183" providerId="ADAL" clId="{5DDC2F43-F58E-49E5-9506-9934353407FD}" dt="2020-09-23T13:52:42.913" v="963" actId="164"/>
          <ac:cxnSpMkLst>
            <pc:docMk/>
            <pc:sldMk cId="1035914" sldId="282"/>
            <ac:cxnSpMk id="21" creationId="{2882C602-9A64-48B9-B7C9-33B79DB3C4F0}"/>
          </ac:cxnSpMkLst>
        </pc:cxnChg>
      </pc:sldChg>
    </pc:docChg>
  </pc:docChgLst>
  <pc:docChgLst>
    <pc:chgData name="Bob Rajan" userId="efe1b2ae-a6ce-4d4c-a207-b19fb703a183" providerId="ADAL" clId="{EE562170-2FA2-47C8-8EFE-6DEEF2875E5B}"/>
    <pc:docChg chg="custSel modSld">
      <pc:chgData name="Bob Rajan" userId="efe1b2ae-a6ce-4d4c-a207-b19fb703a183" providerId="ADAL" clId="{EE562170-2FA2-47C8-8EFE-6DEEF2875E5B}" dt="2020-08-27T10:12:29.854" v="934" actId="14100"/>
      <pc:docMkLst>
        <pc:docMk/>
      </pc:docMkLst>
      <pc:sldChg chg="modNotes">
        <pc:chgData name="Bob Rajan" userId="efe1b2ae-a6ce-4d4c-a207-b19fb703a183" providerId="ADAL" clId="{EE562170-2FA2-47C8-8EFE-6DEEF2875E5B}" dt="2020-08-27T09:50:45.591" v="101" actId="6549"/>
        <pc:sldMkLst>
          <pc:docMk/>
          <pc:sldMk cId="609962291" sldId="269"/>
        </pc:sldMkLst>
      </pc:sldChg>
      <pc:sldChg chg="modNotes">
        <pc:chgData name="Bob Rajan" userId="efe1b2ae-a6ce-4d4c-a207-b19fb703a183" providerId="ADAL" clId="{EE562170-2FA2-47C8-8EFE-6DEEF2875E5B}" dt="2020-08-27T10:12:29.854" v="934" actId="14100"/>
        <pc:sldMkLst>
          <pc:docMk/>
          <pc:sldMk cId="4291252109" sldId="271"/>
        </pc:sldMkLst>
      </pc:sldChg>
      <pc:sldChg chg="modSp modNotes">
        <pc:chgData name="Bob Rajan" userId="efe1b2ae-a6ce-4d4c-a207-b19fb703a183" providerId="ADAL" clId="{EE562170-2FA2-47C8-8EFE-6DEEF2875E5B}" dt="2020-08-27T09:47:08.676" v="14" actId="20577"/>
        <pc:sldMkLst>
          <pc:docMk/>
          <pc:sldMk cId="1497312817" sldId="276"/>
        </pc:sldMkLst>
        <pc:spChg chg="mod">
          <ac:chgData name="Bob Rajan" userId="efe1b2ae-a6ce-4d4c-a207-b19fb703a183" providerId="ADAL" clId="{EE562170-2FA2-47C8-8EFE-6DEEF2875E5B}" dt="2020-08-27T09:46:15.905" v="7" actId="1076"/>
          <ac:spMkLst>
            <pc:docMk/>
            <pc:sldMk cId="1497312817" sldId="276"/>
            <ac:spMk id="3" creationId="{8BC45AC7-A0A8-45EF-9866-89513A72E565}"/>
          </ac:spMkLst>
        </pc:spChg>
      </pc:sldChg>
      <pc:sldChg chg="modNotes">
        <pc:chgData name="Bob Rajan" userId="efe1b2ae-a6ce-4d4c-a207-b19fb703a183" providerId="ADAL" clId="{EE562170-2FA2-47C8-8EFE-6DEEF2875E5B}" dt="2020-08-27T09:59:35.521" v="102" actId="6549"/>
        <pc:sldMkLst>
          <pc:docMk/>
          <pc:sldMk cId="1489292464" sldId="278"/>
        </pc:sldMkLst>
      </pc:sldChg>
      <pc:sldChg chg="modNotes">
        <pc:chgData name="Bob Rajan" userId="efe1b2ae-a6ce-4d4c-a207-b19fb703a183" providerId="ADAL" clId="{EE562170-2FA2-47C8-8EFE-6DEEF2875E5B}" dt="2020-08-27T10:08:14.987" v="832" actId="255"/>
        <pc:sldMkLst>
          <pc:docMk/>
          <pc:sldMk cId="1852003618" sldId="279"/>
        </pc:sldMkLst>
      </pc:sldChg>
      <pc:sldChg chg="modNotes">
        <pc:chgData name="Bob Rajan" userId="efe1b2ae-a6ce-4d4c-a207-b19fb703a183" providerId="ADAL" clId="{EE562170-2FA2-47C8-8EFE-6DEEF2875E5B}" dt="2020-08-27T10:09:36.737" v="856"/>
        <pc:sldMkLst>
          <pc:docMk/>
          <pc:sldMk cId="838693445"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026AE-3CC2-4EBA-9CDC-590FF24C5795}" type="datetimeFigureOut">
              <a:rPr lang="en-GB" smtClean="0"/>
              <a:t>17/02/2021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503B5-BBC3-487F-A7EF-70AB569E06E3}" type="slidenum">
              <a:rPr lang="en-GB" smtClean="0"/>
              <a:t>‹#›</a:t>
            </a:fld>
            <a:endParaRPr lang="en-GB" dirty="0"/>
          </a:p>
        </p:txBody>
      </p:sp>
    </p:spTree>
    <p:extLst>
      <p:ext uri="{BB962C8B-B14F-4D97-AF65-F5344CB8AC3E}">
        <p14:creationId xmlns:p14="http://schemas.microsoft.com/office/powerpoint/2010/main" val="235475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59970" y="4397127"/>
            <a:ext cx="3941238" cy="1035547"/>
          </a:xfrm>
        </p:spPr>
        <p:txBody>
          <a:bodyPr/>
          <a:lstStyle/>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This presentation will take about 15 minutes</a:t>
            </a:r>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1</a:t>
            </a:fld>
            <a:endParaRPr lang="en-GB" dirty="0"/>
          </a:p>
        </p:txBody>
      </p:sp>
    </p:spTree>
    <p:extLst>
      <p:ext uri="{BB962C8B-B14F-4D97-AF65-F5344CB8AC3E}">
        <p14:creationId xmlns:p14="http://schemas.microsoft.com/office/powerpoint/2010/main" val="193236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27214"/>
            <a:ext cx="5486400" cy="4177234"/>
          </a:xfrm>
        </p:spPr>
        <p:txBody>
          <a:bodyPr/>
          <a:lstStyle/>
          <a:p>
            <a:r>
              <a:rPr lang="en-GB" dirty="0">
                <a:latin typeface="Arial" panose="020B0604020202020204" pitchFamily="34" charset="0"/>
                <a:cs typeface="Arial" panose="020B0604020202020204" pitchFamily="34" charset="0"/>
              </a:rPr>
              <a:t>1</a:t>
            </a:r>
            <a:r>
              <a:rPr lang="en-GB" sz="1000" dirty="0">
                <a:latin typeface="Arial" panose="020B0604020202020204" pitchFamily="34" charset="0"/>
                <a:cs typeface="Arial" panose="020B0604020202020204" pitchFamily="34" charset="0"/>
              </a:rPr>
              <a:t>. The worker wearing the blue coverall is getting exposed to dust. He is wearing PPE alright. </a:t>
            </a:r>
          </a:p>
          <a:p>
            <a:r>
              <a:rPr lang="en-GB" sz="1000" b="1" dirty="0">
                <a:solidFill>
                  <a:srgbClr val="00B050"/>
                </a:solidFill>
                <a:latin typeface="Arial" panose="020B0604020202020204" pitchFamily="34" charset="0"/>
                <a:cs typeface="Arial" panose="020B0604020202020204" pitchFamily="34" charset="0"/>
              </a:rPr>
              <a:t>Learning Activities: </a:t>
            </a:r>
          </a:p>
          <a:p>
            <a:r>
              <a:rPr lang="en-GB" sz="1000" dirty="0">
                <a:latin typeface="Arial" panose="020B0604020202020204" pitchFamily="34" charset="0"/>
                <a:cs typeface="Arial" panose="020B0604020202020204" pitchFamily="34" charset="0"/>
              </a:rPr>
              <a:t>(i) So, what action is creating the dust in his breathing zone? </a:t>
            </a:r>
            <a:r>
              <a:rPr lang="en-GB" sz="1000" i="1" dirty="0">
                <a:solidFill>
                  <a:srgbClr val="00B050"/>
                </a:solidFill>
                <a:highlight>
                  <a:srgbClr val="FFFF00"/>
                </a:highlight>
                <a:latin typeface="Arial" panose="020B0604020202020204" pitchFamily="34" charset="0"/>
                <a:cs typeface="Arial" panose="020B0604020202020204" pitchFamily="34" charset="0"/>
              </a:rPr>
              <a:t>(trying to remove dust from his coverall by patting/tapping with hands)</a:t>
            </a:r>
          </a:p>
          <a:p>
            <a:r>
              <a:rPr lang="en-GB" sz="1000" dirty="0">
                <a:latin typeface="Arial" panose="020B0604020202020204" pitchFamily="34" charset="0"/>
                <a:cs typeface="Arial" panose="020B0604020202020204" pitchFamily="34" charset="0"/>
              </a:rPr>
              <a:t>(ii) Is the wearing of PPE protecting him? </a:t>
            </a:r>
            <a:r>
              <a:rPr lang="en-GB" sz="1000" i="1" dirty="0">
                <a:solidFill>
                  <a:srgbClr val="00B050"/>
                </a:solidFill>
                <a:highlight>
                  <a:srgbClr val="FFFF00"/>
                </a:highlight>
                <a:latin typeface="Arial" panose="020B0604020202020204" pitchFamily="34" charset="0"/>
                <a:cs typeface="Arial" panose="020B0604020202020204" pitchFamily="34" charset="0"/>
              </a:rPr>
              <a:t>(Not really, it is making the potential for (a) dust exposure and (b) work related lung problems worse; this is an unwanted, avoidable exposure)</a:t>
            </a:r>
            <a:r>
              <a:rPr lang="en-GB" sz="1000" dirty="0">
                <a:highlight>
                  <a:srgbClr val="FFFF00"/>
                </a:highlight>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(iii) What other control measures should have been provided by his employer, in the first place, for the worker to control his dust exposure? </a:t>
            </a:r>
            <a:r>
              <a:rPr lang="en-GB" sz="1000" i="1" dirty="0">
                <a:solidFill>
                  <a:srgbClr val="00B050"/>
                </a:solidFill>
                <a:latin typeface="Arial" panose="020B0604020202020204" pitchFamily="34" charset="0"/>
                <a:cs typeface="Arial" panose="020B0604020202020204" pitchFamily="34" charset="0"/>
              </a:rPr>
              <a:t>(</a:t>
            </a:r>
            <a:r>
              <a:rPr lang="en-GB" sz="1000" i="1" dirty="0">
                <a:solidFill>
                  <a:srgbClr val="00B050"/>
                </a:solidFill>
                <a:highlight>
                  <a:srgbClr val="FFFF00"/>
                </a:highlight>
                <a:latin typeface="Arial" panose="020B0604020202020204" pitchFamily="34" charset="0"/>
                <a:cs typeface="Arial" panose="020B0604020202020204" pitchFamily="34" charset="0"/>
              </a:rPr>
              <a:t>Dust control at source; must have been extracted using an extractor or could have used other methods that do not create dust in air, for example buying pre-fab components, where practical, a down-draught extracted bench if it is the right one for the job.) </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2. The worker, cutting stone, is getting exposed to large amounts of dust.</a:t>
            </a:r>
          </a:p>
          <a:p>
            <a:r>
              <a:rPr lang="en-GB" sz="1000" dirty="0">
                <a:latin typeface="Arial" panose="020B0604020202020204" pitchFamily="34" charset="0"/>
                <a:cs typeface="Arial" panose="020B0604020202020204" pitchFamily="34" charset="0"/>
              </a:rPr>
              <a:t>(i) What hazardous substance is likely to be present in that dust? </a:t>
            </a:r>
            <a:r>
              <a:rPr lang="en-GB" sz="1000" i="1" dirty="0">
                <a:solidFill>
                  <a:srgbClr val="00B050"/>
                </a:solidFill>
                <a:highlight>
                  <a:srgbClr val="FFFF00"/>
                </a:highlight>
                <a:latin typeface="Arial" panose="020B0604020202020204" pitchFamily="34" charset="0"/>
                <a:cs typeface="Arial" panose="020B0604020202020204" pitchFamily="34" charset="0"/>
              </a:rPr>
              <a:t>(silica or crystalline silica)</a:t>
            </a:r>
          </a:p>
          <a:p>
            <a:r>
              <a:rPr lang="en-GB" sz="1000" dirty="0">
                <a:latin typeface="Arial" panose="020B0604020202020204" pitchFamily="34" charset="0"/>
                <a:cs typeface="Arial" panose="020B0604020202020204" pitchFamily="34" charset="0"/>
              </a:rPr>
              <a:t>(ii) What could be done to minimise dust creation when cutting stone with a circular diamond tipped saw? </a:t>
            </a:r>
            <a:r>
              <a:rPr lang="en-GB" sz="1000" dirty="0">
                <a:solidFill>
                  <a:srgbClr val="00B050"/>
                </a:solidFill>
                <a:highlight>
                  <a:srgbClr val="FFFF00"/>
                </a:highlight>
                <a:latin typeface="Arial" panose="020B0604020202020204" pitchFamily="34" charset="0"/>
                <a:cs typeface="Arial" panose="020B0604020202020204" pitchFamily="34" charset="0"/>
              </a:rPr>
              <a:t>(</a:t>
            </a:r>
            <a:r>
              <a:rPr lang="en-GB" sz="1000" i="1" dirty="0">
                <a:solidFill>
                  <a:srgbClr val="00B050"/>
                </a:solidFill>
                <a:highlight>
                  <a:srgbClr val="FFFF00"/>
                </a:highlight>
                <a:latin typeface="Arial" panose="020B0604020202020204" pitchFamily="34" charset="0"/>
                <a:cs typeface="Arial" panose="020B0604020202020204" pitchFamily="34" charset="0"/>
              </a:rPr>
              <a:t>Using a portable industrial grade vacuum cleaner attached to the dust extraction point of the saw.)</a:t>
            </a:r>
          </a:p>
          <a:p>
            <a:r>
              <a:rPr lang="en-GB" sz="1000" dirty="0">
                <a:latin typeface="Arial" panose="020B0604020202020204" pitchFamily="34" charset="0"/>
                <a:cs typeface="Arial" panose="020B0604020202020204" pitchFamily="34" charset="0"/>
              </a:rPr>
              <a:t>(iii) Do you think, just wearing the street clothing is a clever idea? </a:t>
            </a:r>
            <a:r>
              <a:rPr lang="en-GB" sz="1000" i="1" dirty="0">
                <a:solidFill>
                  <a:srgbClr val="00B050"/>
                </a:solidFill>
                <a:highlight>
                  <a:srgbClr val="FFFF00"/>
                </a:highlight>
                <a:latin typeface="Arial" panose="020B0604020202020204" pitchFamily="34" charset="0"/>
                <a:cs typeface="Arial" panose="020B0604020202020204" pitchFamily="34" charset="0"/>
              </a:rPr>
              <a:t>(No, dusty environment like this means, the worker could take home the dust. Family members, including young children, could become exposed. That’s not fair or right.)</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3. Apart from dust exposure, what other types of exposures could have happened to the stone cutter? </a:t>
            </a:r>
            <a:r>
              <a:rPr lang="en-GB" sz="1000" i="1" dirty="0">
                <a:highlight>
                  <a:srgbClr val="FFFF00"/>
                </a:highlight>
                <a:latin typeface="Arial" panose="020B0604020202020204" pitchFamily="34" charset="0"/>
                <a:cs typeface="Arial" panose="020B0604020202020204" pitchFamily="34" charset="0"/>
              </a:rPr>
              <a:t>(</a:t>
            </a:r>
            <a:r>
              <a:rPr lang="en-GB" sz="1000" i="1" dirty="0">
                <a:solidFill>
                  <a:srgbClr val="00B050"/>
                </a:solidFill>
                <a:highlight>
                  <a:srgbClr val="FFFF00"/>
                </a:highlight>
                <a:latin typeface="Arial" panose="020B0604020202020204" pitchFamily="34" charset="0"/>
                <a:cs typeface="Arial" panose="020B0604020202020204" pitchFamily="34" charset="0"/>
              </a:rPr>
              <a:t>E.g. noise, hand arm vibration, manual handling (back problems), as he would have to frequently bend down to pick up stone bricks and then to stack after cutting; Saw is not positioned at a height to suit the worker and to prevent bending when cutting; possibly dermatitis due to skin exposure to dust.) </a:t>
            </a:r>
          </a:p>
        </p:txBody>
      </p:sp>
      <p:sp>
        <p:nvSpPr>
          <p:cNvPr id="4" name="Slide Number Placeholder 3"/>
          <p:cNvSpPr>
            <a:spLocks noGrp="1"/>
          </p:cNvSpPr>
          <p:nvPr>
            <p:ph type="sldNum" sz="quarter" idx="5"/>
          </p:nvPr>
        </p:nvSpPr>
        <p:spPr/>
        <p:txBody>
          <a:bodyPr/>
          <a:lstStyle/>
          <a:p>
            <a:fld id="{A89503B5-BBC3-487F-A7EF-70AB569E06E3}" type="slidenum">
              <a:rPr lang="en-GB" smtClean="0"/>
              <a:t>2</a:t>
            </a:fld>
            <a:endParaRPr lang="en-GB" dirty="0"/>
          </a:p>
        </p:txBody>
      </p:sp>
    </p:spTree>
    <p:extLst>
      <p:ext uri="{BB962C8B-B14F-4D97-AF65-F5344CB8AC3E}">
        <p14:creationId xmlns:p14="http://schemas.microsoft.com/office/powerpoint/2010/main" val="68589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1438" y="1042988"/>
            <a:ext cx="4114800" cy="3086100"/>
          </a:xfrm>
        </p:spPr>
      </p:sp>
      <p:sp>
        <p:nvSpPr>
          <p:cNvPr id="3" name="Notes Placeholder 2"/>
          <p:cNvSpPr>
            <a:spLocks noGrp="1"/>
          </p:cNvSpPr>
          <p:nvPr>
            <p:ph type="body" idx="1"/>
          </p:nvPr>
        </p:nvSpPr>
        <p:spPr>
          <a:xfrm>
            <a:off x="685800" y="4400550"/>
            <a:ext cx="5486400" cy="4203898"/>
          </a:xfrm>
        </p:spPr>
        <p:txBody>
          <a:bodyPr/>
          <a:lstStyle/>
          <a:p>
            <a:r>
              <a:rPr lang="en-GB" sz="1400" dirty="0">
                <a:latin typeface="Arial" panose="020B0604020202020204" pitchFamily="34" charset="0"/>
                <a:cs typeface="Arial" panose="020B0604020202020204" pitchFamily="34" charset="0"/>
              </a:rPr>
              <a:t>Dust particles generated at work are made up of different shapes and sizes, just like our clothing and shoes.</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Our hair strand is about 70µm in diameter, which is about 15 times smaller than the tiny one millimetre space marked-up on a ruler</a:t>
            </a:r>
            <a:r>
              <a:rPr lang="en-GB" sz="1400" i="1" dirty="0">
                <a:solidFill>
                  <a:srgbClr val="00B050"/>
                </a:solidFill>
                <a:latin typeface="Arial" panose="020B0604020202020204" pitchFamily="34" charset="0"/>
                <a:cs typeface="Arial" panose="020B0604020202020204" pitchFamily="34" charset="0"/>
              </a:rPr>
              <a:t>(presenter please use a ruler to explain)</a:t>
            </a:r>
            <a:r>
              <a:rPr lang="en-GB" sz="1400" dirty="0">
                <a:solidFill>
                  <a:srgbClr val="00B050"/>
                </a:solidFill>
                <a:latin typeface="Arial" panose="020B0604020202020204" pitchFamily="34" charset="0"/>
                <a:cs typeface="Arial" panose="020B0604020202020204" pitchFamily="34" charset="0"/>
              </a:rPr>
              <a:t>. </a:t>
            </a:r>
          </a:p>
          <a:p>
            <a:endParaRPr lang="en-GB" sz="1400" dirty="0">
              <a:solidFill>
                <a:srgbClr val="00B050"/>
              </a:solidFill>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In this slide, a </a:t>
            </a:r>
            <a:r>
              <a:rPr lang="en-GB" sz="1400" dirty="0" err="1">
                <a:latin typeface="Arial" panose="020B0604020202020204" pitchFamily="34" charset="0"/>
                <a:cs typeface="Arial" panose="020B0604020202020204" pitchFamily="34" charset="0"/>
              </a:rPr>
              <a:t>70µm</a:t>
            </a:r>
            <a:r>
              <a:rPr lang="en-GB" sz="1400" dirty="0">
                <a:latin typeface="Arial" panose="020B0604020202020204" pitchFamily="34" charset="0"/>
                <a:cs typeface="Arial" panose="020B0604020202020204" pitchFamily="34" charset="0"/>
              </a:rPr>
              <a:t> diameter hair strand is shown in expanded/enlarged view.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About 7 in number, 10µm dust particles will sit across, side-by-side within the hair strand and is shown by dots – black and red dots. </a:t>
            </a:r>
          </a:p>
          <a:p>
            <a:r>
              <a:rPr lang="en-GB" sz="1400" dirty="0">
                <a:latin typeface="Arial" panose="020B0604020202020204" pitchFamily="34" charset="0"/>
                <a:cs typeface="Arial" panose="020B0604020202020204" pitchFamily="34" charset="0"/>
              </a:rPr>
              <a:t>An oblong looking image on the side of the hair strand is a grain of sea sand-  expanded view</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Nearly 25 in number, 2.5µm dust particles will sit across, side-by-side, within the hair strand. </a:t>
            </a:r>
          </a:p>
          <a:p>
            <a:r>
              <a:rPr lang="en-GB" sz="1400" dirty="0">
                <a:latin typeface="Arial" panose="020B0604020202020204" pitchFamily="34" charset="0"/>
                <a:cs typeface="Arial" panose="020B0604020202020204" pitchFamily="34" charset="0"/>
              </a:rPr>
              <a:t>So, you can imagine how small are the dust particles that cause damage to our lungs</a:t>
            </a:r>
            <a:r>
              <a:rPr lang="en-GB" sz="1600" dirty="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89503B5-BBC3-487F-A7EF-70AB569E06E3}" type="slidenum">
              <a:rPr lang="en-GB" smtClean="0"/>
              <a:t>3</a:t>
            </a:fld>
            <a:endParaRPr lang="en-GB" dirty="0"/>
          </a:p>
        </p:txBody>
      </p:sp>
    </p:spTree>
    <p:extLst>
      <p:ext uri="{BB962C8B-B14F-4D97-AF65-F5344CB8AC3E}">
        <p14:creationId xmlns:p14="http://schemas.microsoft.com/office/powerpoint/2010/main" val="1553393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1438" y="1042988"/>
            <a:ext cx="4114800" cy="3086100"/>
          </a:xfrm>
        </p:spPr>
      </p:sp>
      <p:sp>
        <p:nvSpPr>
          <p:cNvPr id="3" name="Notes Placeholder 2"/>
          <p:cNvSpPr>
            <a:spLocks noGrp="1"/>
          </p:cNvSpPr>
          <p:nvPr>
            <p:ph type="body" idx="1"/>
          </p:nvPr>
        </p:nvSpPr>
        <p:spPr>
          <a:xfrm>
            <a:off x="685800" y="4400550"/>
            <a:ext cx="5486400" cy="4203898"/>
          </a:xfrm>
        </p:spPr>
        <p:txBody>
          <a:bodyPr/>
          <a:lstStyle/>
          <a:p>
            <a:r>
              <a:rPr lang="en-GB" sz="1600" dirty="0">
                <a:latin typeface="Arial" panose="020B0604020202020204" pitchFamily="34" charset="0"/>
                <a:cs typeface="Arial" panose="020B0604020202020204" pitchFamily="34" charset="0"/>
              </a:rPr>
              <a:t>In this slide a comparison with a hair strand is repeated for further illustration and explanation.</a:t>
            </a:r>
          </a:p>
        </p:txBody>
      </p:sp>
      <p:sp>
        <p:nvSpPr>
          <p:cNvPr id="4" name="Slide Number Placeholder 3"/>
          <p:cNvSpPr>
            <a:spLocks noGrp="1"/>
          </p:cNvSpPr>
          <p:nvPr>
            <p:ph type="sldNum" sz="quarter" idx="5"/>
          </p:nvPr>
        </p:nvSpPr>
        <p:spPr/>
        <p:txBody>
          <a:bodyPr/>
          <a:lstStyle/>
          <a:p>
            <a:fld id="{A89503B5-BBC3-487F-A7EF-70AB569E06E3}" type="slidenum">
              <a:rPr lang="en-GB" smtClean="0"/>
              <a:t>4</a:t>
            </a:fld>
            <a:endParaRPr lang="en-GB" dirty="0"/>
          </a:p>
        </p:txBody>
      </p:sp>
    </p:spTree>
    <p:extLst>
      <p:ext uri="{BB962C8B-B14F-4D97-AF65-F5344CB8AC3E}">
        <p14:creationId xmlns:p14="http://schemas.microsoft.com/office/powerpoint/2010/main" val="375595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16013"/>
            <a:ext cx="4114800" cy="3086100"/>
          </a:xfrm>
        </p:spPr>
      </p:sp>
      <p:sp>
        <p:nvSpPr>
          <p:cNvPr id="3" name="Notes Placeholder 2"/>
          <p:cNvSpPr>
            <a:spLocks noGrp="1"/>
          </p:cNvSpPr>
          <p:nvPr>
            <p:ph type="body" idx="1"/>
          </p:nvPr>
        </p:nvSpPr>
        <p:spPr>
          <a:xfrm>
            <a:off x="1052736" y="4572000"/>
            <a:ext cx="4752528" cy="1296144"/>
          </a:xfrm>
        </p:spPr>
        <p:txBody>
          <a:bodyPr/>
          <a:lstStyle/>
          <a:p>
            <a:r>
              <a:rPr lang="en-GB" sz="1600" dirty="0"/>
              <a:t>In this short film, we can see Professor Fishwick carrying out a very simple and effective demonstration to show, “How does dust damage our lungs and other parts of the respiratory system?” </a:t>
            </a:r>
          </a:p>
        </p:txBody>
      </p:sp>
      <p:sp>
        <p:nvSpPr>
          <p:cNvPr id="4" name="Slide Number Placeholder 3"/>
          <p:cNvSpPr>
            <a:spLocks noGrp="1"/>
          </p:cNvSpPr>
          <p:nvPr>
            <p:ph type="sldNum" sz="quarter" idx="5"/>
          </p:nvPr>
        </p:nvSpPr>
        <p:spPr/>
        <p:txBody>
          <a:bodyPr/>
          <a:lstStyle/>
          <a:p>
            <a:fld id="{A89503B5-BBC3-487F-A7EF-70AB569E06E3}" type="slidenum">
              <a:rPr lang="en-GB" smtClean="0"/>
              <a:t>5</a:t>
            </a:fld>
            <a:endParaRPr lang="en-GB" dirty="0"/>
          </a:p>
        </p:txBody>
      </p:sp>
    </p:spTree>
    <p:extLst>
      <p:ext uri="{BB962C8B-B14F-4D97-AF65-F5344CB8AC3E}">
        <p14:creationId xmlns:p14="http://schemas.microsoft.com/office/powerpoint/2010/main" val="517482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66813"/>
            <a:ext cx="4114800" cy="3086100"/>
          </a:xfrm>
        </p:spPr>
      </p:sp>
      <p:sp>
        <p:nvSpPr>
          <p:cNvPr id="3" name="Notes Placeholder 2"/>
          <p:cNvSpPr>
            <a:spLocks noGrp="1"/>
          </p:cNvSpPr>
          <p:nvPr>
            <p:ph type="body" idx="1"/>
          </p:nvPr>
        </p:nvSpPr>
        <p:spPr>
          <a:xfrm>
            <a:off x="1484784" y="4644008"/>
            <a:ext cx="3610744" cy="1296144"/>
          </a:xfrm>
        </p:spPr>
        <p:txBody>
          <a:bodyPr/>
          <a:lstStyle/>
          <a:p>
            <a:r>
              <a:rPr lang="en-GB" sz="1600" dirty="0"/>
              <a:t>This virtual film produced by the Work Safe of the Government of British Columbia (in Canada) shows very well, the effects of exposure to silica dust.</a:t>
            </a:r>
          </a:p>
          <a:p>
            <a:endParaRPr lang="en-GB" sz="1400"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6</a:t>
            </a:fld>
            <a:endParaRPr lang="en-GB" dirty="0"/>
          </a:p>
        </p:txBody>
      </p:sp>
    </p:spTree>
    <p:extLst>
      <p:ext uri="{BB962C8B-B14F-4D97-AF65-F5344CB8AC3E}">
        <p14:creationId xmlns:p14="http://schemas.microsoft.com/office/powerpoint/2010/main" val="11741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71600" y="4400550"/>
            <a:ext cx="4145632" cy="3086100"/>
          </a:xfrm>
        </p:spPr>
        <p:txBody>
          <a:bodyPr/>
          <a:lstStyle/>
          <a:p>
            <a:r>
              <a:rPr lang="en-GB" sz="1400" dirty="0">
                <a:latin typeface="Arial" panose="020B0604020202020204" pitchFamily="34" charset="0"/>
                <a:cs typeface="Arial" panose="020B0604020202020204" pitchFamily="34" charset="0"/>
              </a:rPr>
              <a:t>In this 2 minute film, Professor Fishwick tells us what happened to a wood worker who was exposed to wood dust. </a:t>
            </a:r>
          </a:p>
          <a:p>
            <a:r>
              <a:rPr lang="en-GB" sz="1400" b="1" dirty="0" err="1">
                <a:solidFill>
                  <a:srgbClr val="00B050"/>
                </a:solidFill>
                <a:latin typeface="Arial" panose="020B0604020202020204" pitchFamily="34" charset="0"/>
                <a:cs typeface="Arial" panose="020B0604020202020204" pitchFamily="34" charset="0"/>
              </a:rPr>
              <a:t>LOcHER</a:t>
            </a:r>
            <a:r>
              <a:rPr lang="en-GB" sz="1400" b="1" dirty="0">
                <a:solidFill>
                  <a:srgbClr val="00B050"/>
                </a:solidFill>
                <a:latin typeface="Arial" panose="020B0604020202020204" pitchFamily="34" charset="0"/>
                <a:cs typeface="Arial" panose="020B0604020202020204" pitchFamily="34" charset="0"/>
              </a:rPr>
              <a:t> hands on</a:t>
            </a:r>
          </a:p>
          <a:p>
            <a:pPr marL="400050" indent="-400050">
              <a:buAutoNum type="romanLcParenBoth"/>
            </a:pPr>
            <a:r>
              <a:rPr lang="en-GB" sz="1400" dirty="0">
                <a:latin typeface="Arial" panose="020B0604020202020204" pitchFamily="34" charset="0"/>
                <a:cs typeface="Arial" panose="020B0604020202020204" pitchFamily="34" charset="0"/>
              </a:rPr>
              <a:t>On the Table used in the film, did you note a hazardous substance used in your trade. </a:t>
            </a:r>
          </a:p>
          <a:p>
            <a:pPr marL="400050" indent="-400050">
              <a:buAutoNum type="romanLcParenBoth"/>
            </a:pP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t>
            </a:r>
            <a:r>
              <a:rPr lang="en-GB" sz="1400" b="1" dirty="0">
                <a:latin typeface="Arial" panose="020B0604020202020204" pitchFamily="34" charset="0"/>
                <a:cs typeface="Arial" panose="020B0604020202020204" pitchFamily="34" charset="0"/>
              </a:rPr>
              <a:t>presenter</a:t>
            </a:r>
            <a:r>
              <a:rPr lang="en-GB" sz="1400" dirty="0">
                <a:latin typeface="Arial" panose="020B0604020202020204" pitchFamily="34" charset="0"/>
                <a:cs typeface="Arial" panose="020B0604020202020204" pitchFamily="34" charset="0"/>
              </a:rPr>
              <a:t>,  please run the film again and pause when the Table appears and ask the question)</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(ii) Pick a substance or two and ask what kind of occupational diseases </a:t>
            </a:r>
            <a:r>
              <a:rPr lang="en-GB" sz="1400" dirty="0">
                <a:solidFill>
                  <a:srgbClr val="00B050"/>
                </a:solidFill>
                <a:latin typeface="Arial" panose="020B0604020202020204" pitchFamily="34" charset="0"/>
                <a:cs typeface="Arial" panose="020B0604020202020204" pitchFamily="34" charset="0"/>
              </a:rPr>
              <a:t>(asthma) </a:t>
            </a:r>
            <a:r>
              <a:rPr lang="en-GB" sz="1400" dirty="0">
                <a:latin typeface="Arial" panose="020B0604020202020204" pitchFamily="34" charset="0"/>
                <a:cs typeface="Arial" panose="020B0604020202020204" pitchFamily="34" charset="0"/>
              </a:rPr>
              <a:t>could be caused if workers are exposed to them  (this question help to reinforce asthma in their minds) </a:t>
            </a:r>
          </a:p>
        </p:txBody>
      </p:sp>
      <p:sp>
        <p:nvSpPr>
          <p:cNvPr id="4" name="Slide Number Placeholder 3"/>
          <p:cNvSpPr>
            <a:spLocks noGrp="1"/>
          </p:cNvSpPr>
          <p:nvPr>
            <p:ph type="sldNum" sz="quarter" idx="5"/>
          </p:nvPr>
        </p:nvSpPr>
        <p:spPr/>
        <p:txBody>
          <a:bodyPr/>
          <a:lstStyle/>
          <a:p>
            <a:fld id="{A89503B5-BBC3-487F-A7EF-70AB569E06E3}" type="slidenum">
              <a:rPr lang="en-GB" smtClean="0"/>
              <a:t>7</a:t>
            </a:fld>
            <a:endParaRPr lang="en-GB" dirty="0"/>
          </a:p>
        </p:txBody>
      </p:sp>
    </p:spTree>
    <p:extLst>
      <p:ext uri="{BB962C8B-B14F-4D97-AF65-F5344CB8AC3E}">
        <p14:creationId xmlns:p14="http://schemas.microsoft.com/office/powerpoint/2010/main" val="1352090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40768" y="4400550"/>
            <a:ext cx="4392488" cy="2691730"/>
          </a:xfrm>
        </p:spPr>
        <p:txBody>
          <a:bodyPr/>
          <a:lstStyle/>
          <a:p>
            <a:endParaRPr lang="en-GB" dirty="0"/>
          </a:p>
          <a:p>
            <a:r>
              <a:rPr lang="en-GB" dirty="0">
                <a:latin typeface="Arial" panose="020B0604020202020204" pitchFamily="34" charset="0"/>
                <a:cs typeface="Arial" panose="020B0604020202020204" pitchFamily="34" charset="0"/>
              </a:rPr>
              <a:t>In this sobering story, Professor Fishwick will tell us what happened to an engineering worker when he was exposed to metal working fluid mist at work. </a:t>
            </a:r>
          </a:p>
          <a:p>
            <a:endParaRPr lang="en-GB" dirty="0">
              <a:latin typeface="Arial" panose="020B0604020202020204" pitchFamily="34" charset="0"/>
              <a:cs typeface="Arial" panose="020B0604020202020204" pitchFamily="34" charset="0"/>
            </a:endParaRPr>
          </a:p>
          <a:p>
            <a:r>
              <a:rPr lang="en-GB" dirty="0">
                <a:solidFill>
                  <a:srgbClr val="00B050"/>
                </a:solidFill>
                <a:latin typeface="Arial" panose="020B0604020202020204" pitchFamily="34" charset="0"/>
                <a:cs typeface="Arial" panose="020B0604020202020204" pitchFamily="34" charset="0"/>
              </a:rPr>
              <a:t>Play the film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So, having listened to real and virtual examples, there is never an excuse to get the job done while putting your health at risk.</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Does anyone disagree with me?</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89503B5-BBC3-487F-A7EF-70AB569E06E3}" type="slidenum">
              <a:rPr lang="en-GB" smtClean="0"/>
              <a:t>8</a:t>
            </a:fld>
            <a:endParaRPr lang="en-GB" dirty="0"/>
          </a:p>
        </p:txBody>
      </p:sp>
    </p:spTree>
    <p:extLst>
      <p:ext uri="{BB962C8B-B14F-4D97-AF65-F5344CB8AC3E}">
        <p14:creationId xmlns:p14="http://schemas.microsoft.com/office/powerpoint/2010/main" val="2586611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400551"/>
            <a:ext cx="5328592" cy="4635945"/>
          </a:xfrm>
        </p:spPr>
        <p:txBody>
          <a:bodyPr/>
          <a:lstStyle/>
          <a:p>
            <a:r>
              <a:rPr lang="en-GB" sz="1000" dirty="0">
                <a:latin typeface="Arial" panose="020B0604020202020204" pitchFamily="34" charset="0"/>
                <a:cs typeface="Arial" panose="020B0604020202020204" pitchFamily="34" charset="0"/>
              </a:rPr>
              <a:t>As a summary, I list few examples of lung problems that can be caused by breathing dusty, misty and/or fumy air at work.</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Having viewed simplified demonstrations and explanations, I am sure you will appreciate why many types of lung conditions develop over time and about thousands of workers die early each year. It’s not fair or reasonable to die because an employer did not provide adequate exposure controls to dust and created the problem for you or you failed to use the control </a:t>
            </a:r>
            <a:r>
              <a:rPr lang="en-GB" sz="1000">
                <a:latin typeface="Arial" panose="020B0604020202020204" pitchFamily="34" charset="0"/>
                <a:cs typeface="Arial" panose="020B0604020202020204" pitchFamily="34" charset="0"/>
              </a:rPr>
              <a:t>measures correctly.</a:t>
            </a:r>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Always remember, employers have legal duties to put in place suitable control measures to protect your health and wellbeing.</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You should correctly use the exposure control measures provided.</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You should be trained and supervised to do the job safely and without putting you or others health at peril.</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Employers should test and maintain control measures to ensure they are working properly. </a:t>
            </a:r>
          </a:p>
          <a:p>
            <a:r>
              <a:rPr lang="en-GB" sz="1000" dirty="0">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Here is my most important and sincere message, always remember, your lungs are precious and every breath counts.</a:t>
            </a:r>
          </a:p>
          <a:p>
            <a:endParaRPr lang="en-GB" sz="1000" dirty="0">
              <a:latin typeface="Arial" panose="020B0604020202020204" pitchFamily="34" charset="0"/>
              <a:cs typeface="Arial" panose="020B0604020202020204" pitchFamily="34" charset="0"/>
            </a:endParaRPr>
          </a:p>
          <a:p>
            <a:r>
              <a:rPr lang="en-GB" sz="1000" b="1" dirty="0">
                <a:solidFill>
                  <a:srgbClr val="00B050"/>
                </a:solidFill>
                <a:latin typeface="Arial" panose="020B0604020202020204" pitchFamily="34" charset="0"/>
                <a:cs typeface="Arial" panose="020B0604020202020204" pitchFamily="34" charset="0"/>
              </a:rPr>
              <a:t>Learning Activities</a:t>
            </a:r>
          </a:p>
          <a:p>
            <a:pPr marL="228600" indent="-228600">
              <a:buAutoNum type="arabicPeriod"/>
            </a:pPr>
            <a:r>
              <a:rPr lang="en-GB" sz="1000" dirty="0">
                <a:latin typeface="Arial" panose="020B0604020202020204" pitchFamily="34" charset="0"/>
                <a:cs typeface="Arial" panose="020B0604020202020204" pitchFamily="34" charset="0"/>
              </a:rPr>
              <a:t>How many of you would be prepared to have your overalls covered in dust?</a:t>
            </a:r>
          </a:p>
          <a:p>
            <a:pPr marL="228600" indent="-228600">
              <a:buAutoNum type="arabicPeriod"/>
            </a:pPr>
            <a:r>
              <a:rPr lang="en-GB" sz="1000" dirty="0">
                <a:latin typeface="Arial" panose="020B0604020202020204" pitchFamily="34" charset="0"/>
                <a:cs typeface="Arial" panose="020B0604020202020204" pitchFamily="34" charset="0"/>
              </a:rPr>
              <a:t>How many of you consider that working in dusty environment is part and parcel of a job?</a:t>
            </a:r>
          </a:p>
          <a:p>
            <a:pPr marL="228600" indent="-228600">
              <a:buAutoNum type="arabicPeriod"/>
            </a:pPr>
            <a:r>
              <a:rPr lang="en-GB" sz="1000" dirty="0">
                <a:latin typeface="Arial" panose="020B0604020202020204" pitchFamily="34" charset="0"/>
                <a:cs typeface="Arial" panose="020B0604020202020204" pitchFamily="34" charset="0"/>
              </a:rPr>
              <a:t>What are the key legal duties I mentioned in this slide. </a:t>
            </a:r>
            <a:r>
              <a:rPr lang="en-GB" sz="1000" i="1" dirty="0">
                <a:solidFill>
                  <a:srgbClr val="00B050"/>
                </a:solidFill>
                <a:latin typeface="Arial" panose="020B0604020202020204" pitchFamily="34" charset="0"/>
                <a:cs typeface="Arial" panose="020B0604020202020204" pitchFamily="34" charset="0"/>
              </a:rPr>
              <a:t>(They should tell you about the duties of employers to provide control measures, training, instruction, supervision, testing and maintenance of work equipment and that of employees.)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53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B36CE2-65BA-4721-BB1A-1EDB821F77A6}" type="slidenum">
              <a:rPr lang="en-GB" smtClean="0"/>
              <a:t>‹#›</a:t>
            </a:fld>
            <a:endParaRPr lang="en-GB" dirty="0"/>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DB36CE2-65BA-4721-BB1A-1EDB821F77A6}" type="slidenum">
              <a:rPr lang="en-GB" smtClean="0"/>
              <a:t>‹#›</a:t>
            </a:fld>
            <a:endParaRPr lang="en-GB"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B36CE2-65BA-4721-BB1A-1EDB821F77A6}" type="slidenum">
              <a:rPr lang="en-GB" smtClean="0"/>
              <a:t>‹#›</a:t>
            </a:fld>
            <a:endParaRPr lang="en-GB"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B7F361D-13DA-4D05-94E1-F3A04356F85C}" type="datetimeFigureOut">
              <a:rPr lang="en-GB" smtClean="0"/>
              <a:t>17/02/2021</a:t>
            </a:fld>
            <a:endParaRPr lang="en-GB"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DB36CE2-65BA-4721-BB1A-1EDB821F77A6}"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youtube.com/watch?v=PxD3pnTVyi4&amp;feature=youtu.be"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youtube.com/watch?v=vCcON72KcMA&amp;app" TargetMode="External"/><Relationship Id="rId7"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youtube.com/watch?v=ih8zaJBBL60"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youtube.com/watch?v=WLHtcfYWRb4"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36912"/>
            <a:ext cx="6544771" cy="1815404"/>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How does Dust Exposure at Work Damage Our Lungs?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31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7021" y="1489357"/>
            <a:ext cx="7040760" cy="716274"/>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Dust at work- Many Situations</a:t>
            </a:r>
            <a:endParaRPr lang="en-GB"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B304512C-CF2C-4AA3-996E-8629F313FE1B}"/>
              </a:ext>
            </a:extLst>
          </p:cNvPr>
          <p:cNvGrpSpPr/>
          <p:nvPr/>
        </p:nvGrpSpPr>
        <p:grpSpPr>
          <a:xfrm>
            <a:off x="618094" y="2610664"/>
            <a:ext cx="7480538" cy="2634446"/>
            <a:chOff x="618094" y="2610664"/>
            <a:chExt cx="7480538" cy="2634446"/>
          </a:xfrm>
        </p:grpSpPr>
        <p:pic>
          <p:nvPicPr>
            <p:cNvPr id="12" name="Picture 11" descr="A picture containing outdoor, man, person&#10;&#10;Description automatically generated">
              <a:extLst>
                <a:ext uri="{FF2B5EF4-FFF2-40B4-BE49-F238E27FC236}">
                  <a16:creationId xmlns:a16="http://schemas.microsoft.com/office/drawing/2014/main" id="{FCB3AE2E-67E1-4EDF-B426-35F6EA7C719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8094" y="2610664"/>
              <a:ext cx="3312355" cy="2634445"/>
            </a:xfrm>
            <a:prstGeom prst="rect">
              <a:avLst/>
            </a:prstGeom>
          </p:spPr>
        </p:pic>
        <p:pic>
          <p:nvPicPr>
            <p:cNvPr id="15" name="Picture 14" descr="A picture containing ground, kitchen, building, indoor&#10;&#10;Description automatically generated">
              <a:extLst>
                <a:ext uri="{FF2B5EF4-FFF2-40B4-BE49-F238E27FC236}">
                  <a16:creationId xmlns:a16="http://schemas.microsoft.com/office/drawing/2014/main" id="{C846DA37-63E4-4740-96A7-029B9865FD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65458" y="2634116"/>
              <a:ext cx="3233174" cy="2610994"/>
            </a:xfrm>
            <a:prstGeom prst="rect">
              <a:avLst/>
            </a:prstGeom>
          </p:spPr>
        </p:pic>
      </p:grpSp>
    </p:spTree>
    <p:extLst>
      <p:ext uri="{BB962C8B-B14F-4D97-AF65-F5344CB8AC3E}">
        <p14:creationId xmlns:p14="http://schemas.microsoft.com/office/powerpoint/2010/main" val="60996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3652" y="1390743"/>
            <a:ext cx="5895596" cy="767961"/>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Dust Particles and Sizes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071FADBC-C31C-4CEF-8449-E8D08C4DF7FC}"/>
              </a:ext>
            </a:extLst>
          </p:cNvPr>
          <p:cNvGrpSpPr/>
          <p:nvPr/>
        </p:nvGrpSpPr>
        <p:grpSpPr>
          <a:xfrm>
            <a:off x="1941725" y="586658"/>
            <a:ext cx="6869255" cy="5555061"/>
            <a:chOff x="1941725" y="476672"/>
            <a:chExt cx="6869255" cy="5665048"/>
          </a:xfrm>
        </p:grpSpPr>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A picture containing outdoor, snow, airplane, smoke&#10;&#10;Description automatically generated">
              <a:extLst>
                <a:ext uri="{FF2B5EF4-FFF2-40B4-BE49-F238E27FC236}">
                  <a16:creationId xmlns:a16="http://schemas.microsoft.com/office/drawing/2014/main" id="{F8A181ED-8879-498C-9685-FCEBEFEE088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41725" y="2215503"/>
              <a:ext cx="5184567" cy="3600395"/>
            </a:xfrm>
            <a:prstGeom prst="rect">
              <a:avLst/>
            </a:prstGeom>
          </p:spPr>
        </p:pic>
        <p:cxnSp>
          <p:nvCxnSpPr>
            <p:cNvPr id="9" name="Straight Arrow Connector 8">
              <a:extLst>
                <a:ext uri="{FF2B5EF4-FFF2-40B4-BE49-F238E27FC236}">
                  <a16:creationId xmlns:a16="http://schemas.microsoft.com/office/drawing/2014/main" id="{997C7482-7D9A-45A0-A410-FC71B9E70DD0}"/>
                </a:ext>
              </a:extLst>
            </p:cNvPr>
            <p:cNvCxnSpPr/>
            <p:nvPr/>
          </p:nvCxnSpPr>
          <p:spPr>
            <a:xfrm flipH="1">
              <a:off x="5724128" y="3140968"/>
              <a:ext cx="648072"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69E9739-EC11-47A2-BDDB-F0A98832D8E7}"/>
                </a:ext>
              </a:extLst>
            </p:cNvPr>
            <p:cNvSpPr txBox="1"/>
            <p:nvPr/>
          </p:nvSpPr>
          <p:spPr>
            <a:xfrm>
              <a:off x="5741708" y="2836512"/>
              <a:ext cx="1270476" cy="307777"/>
            </a:xfrm>
            <a:prstGeom prst="rect">
              <a:avLst/>
            </a:prstGeom>
            <a:noFill/>
          </p:spPr>
          <p:txBody>
            <a:bodyPr wrap="none" rtlCol="0">
              <a:spAutoFit/>
            </a:bodyPr>
            <a:lstStyle/>
            <a:p>
              <a:r>
                <a:rPr lang="en-GB" sz="1400" dirty="0"/>
                <a:t>Tiny particles</a:t>
              </a:r>
            </a:p>
          </p:txBody>
        </p:sp>
        <p:cxnSp>
          <p:nvCxnSpPr>
            <p:cNvPr id="14" name="Straight Arrow Connector 13">
              <a:extLst>
                <a:ext uri="{FF2B5EF4-FFF2-40B4-BE49-F238E27FC236}">
                  <a16:creationId xmlns:a16="http://schemas.microsoft.com/office/drawing/2014/main" id="{0097F4AF-CD1B-4082-B005-3B2742197539}"/>
                </a:ext>
              </a:extLst>
            </p:cNvPr>
            <p:cNvCxnSpPr>
              <a:cxnSpLocks/>
            </p:cNvCxnSpPr>
            <p:nvPr/>
          </p:nvCxnSpPr>
          <p:spPr>
            <a:xfrm>
              <a:off x="2843808" y="3504452"/>
              <a:ext cx="72008" cy="642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FFA7FA9-B3E2-4142-9D9F-2E8A62F0B2AD}"/>
                </a:ext>
              </a:extLst>
            </p:cNvPr>
            <p:cNvSpPr txBox="1"/>
            <p:nvPr/>
          </p:nvSpPr>
          <p:spPr>
            <a:xfrm>
              <a:off x="2461625" y="3298169"/>
              <a:ext cx="3068212" cy="313871"/>
            </a:xfrm>
            <a:prstGeom prst="rect">
              <a:avLst/>
            </a:prstGeom>
            <a:noFill/>
          </p:spPr>
          <p:txBody>
            <a:bodyPr wrap="none" rtlCol="0">
              <a:spAutoFit/>
            </a:bodyPr>
            <a:lstStyle/>
            <a:p>
              <a:r>
                <a:rPr lang="en-GB" sz="1400" dirty="0"/>
                <a:t>A grain of sea sand, expanded view </a:t>
              </a:r>
            </a:p>
          </p:txBody>
        </p:sp>
        <p:cxnSp>
          <p:nvCxnSpPr>
            <p:cNvPr id="21" name="Straight Arrow Connector 20">
              <a:extLst>
                <a:ext uri="{FF2B5EF4-FFF2-40B4-BE49-F238E27FC236}">
                  <a16:creationId xmlns:a16="http://schemas.microsoft.com/office/drawing/2014/main" id="{2882C602-9A64-48B9-B7C9-33B79DB3C4F0}"/>
                </a:ext>
              </a:extLst>
            </p:cNvPr>
            <p:cNvCxnSpPr>
              <a:cxnSpLocks/>
            </p:cNvCxnSpPr>
            <p:nvPr/>
          </p:nvCxnSpPr>
          <p:spPr>
            <a:xfrm flipH="1">
              <a:off x="4208963" y="2636912"/>
              <a:ext cx="1083117" cy="19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8D7F76-9F0C-4881-917E-568669E8FC58}"/>
                </a:ext>
              </a:extLst>
            </p:cNvPr>
            <p:cNvSpPr txBox="1"/>
            <p:nvPr/>
          </p:nvSpPr>
          <p:spPr>
            <a:xfrm>
              <a:off x="4534110" y="2364819"/>
              <a:ext cx="2677336" cy="307777"/>
            </a:xfrm>
            <a:prstGeom prst="rect">
              <a:avLst/>
            </a:prstGeom>
            <a:noFill/>
          </p:spPr>
          <p:txBody>
            <a:bodyPr wrap="none" rtlCol="0">
              <a:spAutoFit/>
            </a:bodyPr>
            <a:lstStyle/>
            <a:p>
              <a:r>
                <a:rPr lang="en-GB" sz="1400" dirty="0"/>
                <a:t>Expanded view of a hair strand</a:t>
              </a:r>
            </a:p>
          </p:txBody>
        </p:sp>
      </p:grpSp>
    </p:spTree>
    <p:extLst>
      <p:ext uri="{BB962C8B-B14F-4D97-AF65-F5344CB8AC3E}">
        <p14:creationId xmlns:p14="http://schemas.microsoft.com/office/powerpoint/2010/main" val="103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C24BE481-B512-4D5C-9C57-226E94F0A809}"/>
              </a:ext>
            </a:extLst>
          </p:cNvPr>
          <p:cNvGraphicFramePr>
            <a:graphicFrameLocks noGrp="1"/>
          </p:cNvGraphicFramePr>
          <p:nvPr>
            <p:extLst>
              <p:ext uri="{D42A27DB-BD31-4B8C-83A1-F6EECF244321}">
                <p14:modId xmlns:p14="http://schemas.microsoft.com/office/powerpoint/2010/main" val="3688718930"/>
              </p:ext>
            </p:extLst>
          </p:nvPr>
        </p:nvGraphicFramePr>
        <p:xfrm>
          <a:off x="971600" y="1772816"/>
          <a:ext cx="7416818" cy="3820019"/>
        </p:xfrm>
        <a:graphic>
          <a:graphicData uri="http://schemas.openxmlformats.org/drawingml/2006/table">
            <a:tbl>
              <a:tblPr>
                <a:tableStyleId>{5C22544A-7EE6-4342-B048-85BDC9FD1C3A}</a:tableStyleId>
              </a:tblPr>
              <a:tblGrid>
                <a:gridCol w="2223079">
                  <a:extLst>
                    <a:ext uri="{9D8B030D-6E8A-4147-A177-3AD203B41FA5}">
                      <a16:colId xmlns:a16="http://schemas.microsoft.com/office/drawing/2014/main" val="3708472704"/>
                    </a:ext>
                  </a:extLst>
                </a:gridCol>
                <a:gridCol w="2057752">
                  <a:extLst>
                    <a:ext uri="{9D8B030D-6E8A-4147-A177-3AD203B41FA5}">
                      <a16:colId xmlns:a16="http://schemas.microsoft.com/office/drawing/2014/main" val="3395857051"/>
                    </a:ext>
                  </a:extLst>
                </a:gridCol>
                <a:gridCol w="3135987">
                  <a:extLst>
                    <a:ext uri="{9D8B030D-6E8A-4147-A177-3AD203B41FA5}">
                      <a16:colId xmlns:a16="http://schemas.microsoft.com/office/drawing/2014/main" val="2660602180"/>
                    </a:ext>
                  </a:extLst>
                </a:gridCol>
              </a:tblGrid>
              <a:tr h="389918">
                <a:tc gridSpan="3">
                  <a:txBody>
                    <a:bodyPr/>
                    <a:lstStyle/>
                    <a:p>
                      <a:pPr algn="ctr">
                        <a:lnSpc>
                          <a:spcPct val="106000"/>
                        </a:lnSpc>
                        <a:spcAft>
                          <a:spcPts val="0"/>
                        </a:spcAft>
                      </a:pPr>
                      <a:r>
                        <a:rPr lang="en-GB" sz="3200" b="1" dirty="0">
                          <a:effectLst/>
                          <a:latin typeface="Arial" panose="020B0604020202020204" pitchFamily="34" charset="0"/>
                          <a:cs typeface="Arial" panose="020B0604020202020204" pitchFamily="34" charset="0"/>
                        </a:rPr>
                        <a:t>Dust Particles Sizes </a:t>
                      </a:r>
                      <a:r>
                        <a:rPr lang="en-GB" sz="2000" dirty="0">
                          <a:effectLst/>
                          <a:latin typeface="Arial" panose="020B0604020202020204" pitchFamily="34" charset="0"/>
                          <a:cs typeface="Arial" panose="020B0604020202020204" pitchFamily="34" charset="0"/>
                        </a:rPr>
                        <a:t>(diameter)</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85612620"/>
                  </a:ext>
                </a:extLst>
              </a:tr>
              <a:tr h="925944">
                <a:tc>
                  <a:txBody>
                    <a:bodyPr/>
                    <a:lstStyle/>
                    <a:p>
                      <a:pPr>
                        <a:lnSpc>
                          <a:spcPct val="106000"/>
                        </a:lnSpc>
                        <a:spcAft>
                          <a:spcPts val="0"/>
                        </a:spcAft>
                      </a:pPr>
                      <a:r>
                        <a:rPr lang="en-GB" sz="2000" dirty="0">
                          <a:effectLst/>
                          <a:latin typeface="Arial" panose="020B0604020202020204" pitchFamily="34" charset="0"/>
                          <a:cs typeface="Arial" panose="020B0604020202020204" pitchFamily="34" charset="0"/>
                        </a:rPr>
                        <a:t>&gt; </a:t>
                      </a:r>
                      <a:r>
                        <a:rPr lang="en-GB" sz="2000" dirty="0" err="1">
                          <a:effectLst/>
                          <a:latin typeface="Arial" panose="020B0604020202020204" pitchFamily="34" charset="0"/>
                          <a:cs typeface="Arial" panose="020B0604020202020204" pitchFamily="34" charset="0"/>
                        </a:rPr>
                        <a:t>10µm</a:t>
                      </a:r>
                      <a:r>
                        <a:rPr lang="en-GB" sz="2000" dirty="0">
                          <a:effectLst/>
                          <a:latin typeface="Arial" panose="020B0604020202020204" pitchFamily="34" charset="0"/>
                          <a:cs typeface="Arial" panose="020B0604020202020204" pitchFamily="34" charset="0"/>
                        </a:rPr>
                        <a:t> = </a:t>
                      </a:r>
                      <a:r>
                        <a:rPr lang="en-GB" sz="2000" dirty="0" err="1">
                          <a:effectLst/>
                          <a:latin typeface="Arial" panose="020B0604020202020204" pitchFamily="34" charset="0"/>
                          <a:cs typeface="Arial" panose="020B0604020202020204" pitchFamily="34" charset="0"/>
                        </a:rPr>
                        <a:t>0.01mm</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effectLst/>
                          <a:latin typeface="Arial" panose="020B0604020202020204" pitchFamily="34" charset="0"/>
                          <a:cs typeface="Arial" panose="020B0604020202020204" pitchFamily="34" charset="0"/>
                        </a:rPr>
                        <a:t>Coarse </a:t>
                      </a:r>
                      <a:r>
                        <a:rPr lang="en-GB" sz="2000" dirty="0">
                          <a:effectLst/>
                          <a:latin typeface="Arial" panose="020B0604020202020204" pitchFamily="34" charset="0"/>
                          <a:cs typeface="Arial" panose="020B0604020202020204" pitchFamily="34" charset="0"/>
                        </a:rPr>
                        <a:t>particles</a:t>
                      </a:r>
                    </a:p>
                    <a:p>
                      <a:pPr>
                        <a:lnSpc>
                          <a:spcPct val="106000"/>
                        </a:lnSpc>
                        <a:spcAft>
                          <a:spcPts val="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dirty="0">
                          <a:effectLst/>
                          <a:latin typeface="Arial" panose="020B0604020202020204" pitchFamily="34" charset="0"/>
                          <a:cs typeface="Arial" panose="020B0604020202020204" pitchFamily="34" charset="0"/>
                        </a:rPr>
                        <a:t>Deposit in nose, throat and windpipe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3362201796"/>
                  </a:ext>
                </a:extLst>
              </a:tr>
              <a:tr h="904377">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&lt; 2.5µm</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solidFill>
                            <a:srgbClr val="FF0000"/>
                          </a:solidFill>
                          <a:effectLst/>
                          <a:latin typeface="Arial" panose="020B0604020202020204" pitchFamily="34" charset="0"/>
                          <a:cs typeface="Arial" panose="020B0604020202020204" pitchFamily="34" charset="0"/>
                        </a:rPr>
                        <a:t>Fine </a:t>
                      </a:r>
                    </a:p>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particles</a:t>
                      </a:r>
                    </a:p>
                    <a:p>
                      <a:pPr>
                        <a:lnSpc>
                          <a:spcPct val="106000"/>
                        </a:lnSpc>
                        <a:spcAft>
                          <a:spcPts val="0"/>
                        </a:spcAft>
                      </a:pP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Deposit in air sacs</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3495968113"/>
                  </a:ext>
                </a:extLst>
              </a:tr>
              <a:tr h="840802">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&lt; 0.1µm</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solidFill>
                            <a:srgbClr val="FF0000"/>
                          </a:solidFill>
                          <a:effectLst/>
                          <a:latin typeface="Arial" panose="020B0604020202020204" pitchFamily="34" charset="0"/>
                          <a:cs typeface="Arial" panose="020B0604020202020204" pitchFamily="34" charset="0"/>
                        </a:rPr>
                        <a:t>Ultrafine </a:t>
                      </a:r>
                      <a:r>
                        <a:rPr lang="en-GB" sz="2000" dirty="0">
                          <a:solidFill>
                            <a:srgbClr val="FF0000"/>
                          </a:solidFill>
                          <a:effectLst/>
                          <a:latin typeface="Arial" panose="020B0604020202020204" pitchFamily="34" charset="0"/>
                          <a:cs typeface="Arial" panose="020B0604020202020204" pitchFamily="34" charset="0"/>
                        </a:rPr>
                        <a:t>particles</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Can enter blood vessels from lungs </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4257362205"/>
                  </a:ext>
                </a:extLst>
              </a:tr>
              <a:tr h="626681">
                <a:tc>
                  <a:txBody>
                    <a:bodyPr/>
                    <a:lstStyle/>
                    <a:p>
                      <a:pPr>
                        <a:lnSpc>
                          <a:spcPct val="106000"/>
                        </a:lnSpc>
                        <a:spcAft>
                          <a:spcPts val="0"/>
                        </a:spcAft>
                      </a:pPr>
                      <a:r>
                        <a:rPr lang="en-GB" sz="2000" b="1" dirty="0">
                          <a:effectLst/>
                          <a:latin typeface="Arial" panose="020B0604020202020204" pitchFamily="34" charset="0"/>
                          <a:cs typeface="Arial" panose="020B0604020202020204" pitchFamily="34" charset="0"/>
                        </a:rPr>
                        <a:t>70µm</a:t>
                      </a:r>
                      <a:endParaRPr lang="en-GB" sz="2000" b="1"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effectLst/>
                          <a:latin typeface="Arial" panose="020B0604020202020204" pitchFamily="34" charset="0"/>
                          <a:cs typeface="Arial" panose="020B0604020202020204" pitchFamily="34" charset="0"/>
                        </a:rPr>
                        <a:t>Human hair</a:t>
                      </a:r>
                    </a:p>
                  </a:txBody>
                  <a:tcPr marL="66797" marR="66797" marT="0" marB="0"/>
                </a:tc>
                <a:tc>
                  <a:txBody>
                    <a:bodyPr/>
                    <a:lstStyle/>
                    <a:p>
                      <a:pPr algn="ctr">
                        <a:lnSpc>
                          <a:spcPct val="106000"/>
                        </a:lnSpc>
                        <a:spcAft>
                          <a:spcPts val="0"/>
                        </a:spcAft>
                      </a:pPr>
                      <a:r>
                        <a:rPr lang="en-GB" sz="2000" b="1" dirty="0">
                          <a:effectLst/>
                          <a:latin typeface="Arial" panose="020B0604020202020204" pitchFamily="34" charset="0"/>
                          <a:cs typeface="Arial" panose="020B0604020202020204" pitchFamily="34" charset="0"/>
                        </a:rPr>
                        <a:t>For reflecting sizes</a:t>
                      </a:r>
                      <a:endParaRPr lang="en-GB" sz="2000" b="1"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2710735457"/>
                  </a:ext>
                </a:extLst>
              </a:tr>
            </a:tbl>
          </a:graphicData>
        </a:graphic>
      </p:graphicFrame>
    </p:spTree>
    <p:extLst>
      <p:ext uri="{BB962C8B-B14F-4D97-AF65-F5344CB8AC3E}">
        <p14:creationId xmlns:p14="http://schemas.microsoft.com/office/powerpoint/2010/main" val="342442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C036D68-B782-494C-8DDC-C6648C7D7B17}"/>
              </a:ext>
            </a:extLst>
          </p:cNvPr>
          <p:cNvSpPr txBox="1"/>
          <p:nvPr/>
        </p:nvSpPr>
        <p:spPr>
          <a:xfrm>
            <a:off x="1703361" y="5484014"/>
            <a:ext cx="5542992" cy="523220"/>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hlinkClick r:id="rId6"/>
              </a:rPr>
              <a:t>https://www.youtube.com/watch?v=PxD3pnTVyi4&amp;feature=youtu.be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pic>
        <p:nvPicPr>
          <p:cNvPr id="7" name="Picture 6" descr="A person with collar shirt&#10;&#10;Description automatically generated">
            <a:extLst>
              <a:ext uri="{FF2B5EF4-FFF2-40B4-BE49-F238E27FC236}">
                <a16:creationId xmlns:a16="http://schemas.microsoft.com/office/drawing/2014/main" id="{E67AEEB1-397F-4CB4-8ACD-48B5F7BB4F7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545" y="1484784"/>
            <a:ext cx="7920878" cy="3763329"/>
          </a:xfrm>
          <a:prstGeom prst="rect">
            <a:avLst/>
          </a:prstGeom>
        </p:spPr>
      </p:pic>
    </p:spTree>
    <p:extLst>
      <p:ext uri="{BB962C8B-B14F-4D97-AF65-F5344CB8AC3E}">
        <p14:creationId xmlns:p14="http://schemas.microsoft.com/office/powerpoint/2010/main" val="165875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825" y="1285547"/>
            <a:ext cx="7776859" cy="1161745"/>
          </a:xfrm>
        </p:spPr>
        <p:txBody>
          <a:bodyPr/>
          <a:lstStyle/>
          <a:p>
            <a:pPr marL="182880" indent="0" algn="ctr">
              <a:buNone/>
            </a:pPr>
            <a:r>
              <a:rPr lang="en-GB" sz="2800" dirty="0">
                <a:effectLst/>
                <a:latin typeface="Arial" panose="020B0604020202020204" pitchFamily="34" charset="0"/>
                <a:cs typeface="Arial" panose="020B0604020202020204" pitchFamily="34" charset="0"/>
              </a:rPr>
              <a:t>A </a:t>
            </a:r>
            <a:r>
              <a:rPr lang="en-GB" sz="2800" u="sng" dirty="0">
                <a:effectLst/>
                <a:latin typeface="Arial" panose="020B0604020202020204" pitchFamily="34" charset="0"/>
                <a:cs typeface="Arial" panose="020B0604020202020204" pitchFamily="34" charset="0"/>
              </a:rPr>
              <a:t>virtual </a:t>
            </a:r>
            <a:r>
              <a:rPr lang="en-GB" sz="2800"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demonstration</a:t>
            </a:r>
            <a:r>
              <a:rPr lang="en-GB" sz="2800" dirty="0">
                <a:effectLst/>
                <a:latin typeface="Arial" panose="020B0604020202020204" pitchFamily="34" charset="0"/>
                <a:cs typeface="Arial" panose="020B0604020202020204" pitchFamily="34" charset="0"/>
              </a:rPr>
              <a:t> of </a:t>
            </a:r>
            <a:br>
              <a:rPr lang="en-GB" sz="2800" dirty="0">
                <a:effectLst/>
                <a:latin typeface="Arial" panose="020B0604020202020204" pitchFamily="34" charset="0"/>
                <a:cs typeface="Arial" panose="020B0604020202020204" pitchFamily="34" charset="0"/>
              </a:rPr>
            </a:br>
            <a:r>
              <a:rPr lang="en-GB" sz="2800" dirty="0">
                <a:effectLst/>
                <a:latin typeface="Arial" panose="020B0604020202020204" pitchFamily="34" charset="0"/>
                <a:cs typeface="Arial" panose="020B0604020202020204" pitchFamily="34" charset="0"/>
              </a:rPr>
              <a:t>Silica Dust Causing Damage to Our Lungs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6D8E819F-2E75-46A4-AACA-84C9A5437913}"/>
              </a:ext>
            </a:extLst>
          </p:cNvPr>
          <p:cNvSpPr/>
          <p:nvPr/>
        </p:nvSpPr>
        <p:spPr>
          <a:xfrm>
            <a:off x="1315400" y="5591968"/>
            <a:ext cx="6230415" cy="646331"/>
          </a:xfrm>
          <a:prstGeom prst="rect">
            <a:avLst/>
          </a:prstGeom>
        </p:spPr>
        <p:txBody>
          <a:bodyPr wrap="square">
            <a:spAutoFit/>
          </a:bodyPr>
          <a:lstStyle/>
          <a:p>
            <a:r>
              <a:rPr lang="en-GB" dirty="0">
                <a:hlinkClick r:id="rId3"/>
              </a:rPr>
              <a:t>https://www.youtube.com/watch?v=vCcON72KcMA&amp;app</a:t>
            </a:r>
            <a:endParaRPr lang="en-GB" dirty="0"/>
          </a:p>
          <a:p>
            <a:endParaRPr lang="en-GB" dirty="0"/>
          </a:p>
        </p:txBody>
      </p:sp>
      <p:grpSp>
        <p:nvGrpSpPr>
          <p:cNvPr id="12" name="Group 11">
            <a:extLst>
              <a:ext uri="{FF2B5EF4-FFF2-40B4-BE49-F238E27FC236}">
                <a16:creationId xmlns:a16="http://schemas.microsoft.com/office/drawing/2014/main" id="{CDC5E69B-289C-4714-BB8F-CC2B1AA09F0D}"/>
              </a:ext>
            </a:extLst>
          </p:cNvPr>
          <p:cNvGrpSpPr/>
          <p:nvPr/>
        </p:nvGrpSpPr>
        <p:grpSpPr>
          <a:xfrm>
            <a:off x="618094" y="2568039"/>
            <a:ext cx="7482296" cy="2817361"/>
            <a:chOff x="618094" y="2568039"/>
            <a:chExt cx="7482296" cy="2817361"/>
          </a:xfrm>
        </p:grpSpPr>
        <p:pic>
          <p:nvPicPr>
            <p:cNvPr id="7" name="Picture 6" descr="A picture containing food&#10;&#10;Description automatically generated">
              <a:extLst>
                <a:ext uri="{FF2B5EF4-FFF2-40B4-BE49-F238E27FC236}">
                  <a16:creationId xmlns:a16="http://schemas.microsoft.com/office/drawing/2014/main" id="{BD8B7AA8-5584-492F-BD34-7333DC45F5B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8094" y="2568039"/>
              <a:ext cx="7482296" cy="2817361"/>
            </a:xfrm>
            <a:prstGeom prst="rect">
              <a:avLst/>
            </a:prstGeom>
          </p:spPr>
        </p:pic>
        <p:pic>
          <p:nvPicPr>
            <p:cNvPr id="9" name="Picture 8">
              <a:extLst>
                <a:ext uri="{FF2B5EF4-FFF2-40B4-BE49-F238E27FC236}">
                  <a16:creationId xmlns:a16="http://schemas.microsoft.com/office/drawing/2014/main" id="{5201F9CA-07C0-41F4-A23A-6BE3BD04BDF8}"/>
                </a:ext>
              </a:extLst>
            </p:cNvPr>
            <p:cNvPicPr>
              <a:picLocks noChangeAspect="1"/>
            </p:cNvPicPr>
            <p:nvPr/>
          </p:nvPicPr>
          <p:blipFill>
            <a:blip r:embed="rId8"/>
            <a:stretch>
              <a:fillRect/>
            </a:stretch>
          </p:blipFill>
          <p:spPr>
            <a:xfrm>
              <a:off x="647748" y="4493414"/>
              <a:ext cx="2324100" cy="866775"/>
            </a:xfrm>
            <a:prstGeom prst="rect">
              <a:avLst/>
            </a:prstGeom>
          </p:spPr>
        </p:pic>
      </p:grpSp>
    </p:spTree>
    <p:extLst>
      <p:ext uri="{BB962C8B-B14F-4D97-AF65-F5344CB8AC3E}">
        <p14:creationId xmlns:p14="http://schemas.microsoft.com/office/powerpoint/2010/main" val="1489292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C8AE231-AEC7-4198-A87C-424646FC8EF5}"/>
              </a:ext>
            </a:extLst>
          </p:cNvPr>
          <p:cNvSpPr txBox="1"/>
          <p:nvPr/>
        </p:nvSpPr>
        <p:spPr>
          <a:xfrm>
            <a:off x="2265143" y="5671277"/>
            <a:ext cx="4932637"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hlinkClick r:id="rId6"/>
              </a:rPr>
              <a:t>https://www.youtube.com/watch?v=ih8zaJBBL60</a:t>
            </a:r>
            <a:endParaRPr lang="en-GB" dirty="0"/>
          </a:p>
        </p:txBody>
      </p:sp>
      <p:pic>
        <p:nvPicPr>
          <p:cNvPr id="15" name="Picture 14" descr="A person with collar shirt&#10;&#10;Description automatically generated">
            <a:extLst>
              <a:ext uri="{FF2B5EF4-FFF2-40B4-BE49-F238E27FC236}">
                <a16:creationId xmlns:a16="http://schemas.microsoft.com/office/drawing/2014/main" id="{4076D440-81EC-4254-80D2-965E76A27D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8911" y="1743771"/>
            <a:ext cx="7223483" cy="3845470"/>
          </a:xfrm>
          <a:prstGeom prst="rect">
            <a:avLst/>
          </a:prstGeom>
        </p:spPr>
      </p:pic>
    </p:spTree>
    <p:extLst>
      <p:ext uri="{BB962C8B-B14F-4D97-AF65-F5344CB8AC3E}">
        <p14:creationId xmlns:p14="http://schemas.microsoft.com/office/powerpoint/2010/main" val="185200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5FAFB63-5DCD-4B22-9113-144ADACE98E1}"/>
              </a:ext>
            </a:extLst>
          </p:cNvPr>
          <p:cNvSpPr txBox="1"/>
          <p:nvPr/>
        </p:nvSpPr>
        <p:spPr>
          <a:xfrm>
            <a:off x="2594478" y="5538326"/>
            <a:ext cx="4193520"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hlinkClick r:id="rId6"/>
              </a:rPr>
              <a:t>https://www.youtube.com/watch?v=WLHtcfYWRb4</a:t>
            </a:r>
            <a:endParaRPr lang="en-GB" dirty="0"/>
          </a:p>
        </p:txBody>
      </p:sp>
      <p:pic>
        <p:nvPicPr>
          <p:cNvPr id="7" name="Picture 6" descr="A picture containing man, shirt, holding, standing&#10;&#10;Description automatically generated">
            <a:extLst>
              <a:ext uri="{FF2B5EF4-FFF2-40B4-BE49-F238E27FC236}">
                <a16:creationId xmlns:a16="http://schemas.microsoft.com/office/drawing/2014/main" id="{1FBD2FF7-552C-4FC1-B69F-05D5BCF14FE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1266" y="1487268"/>
            <a:ext cx="7594477" cy="3897733"/>
          </a:xfrm>
          <a:prstGeom prst="rect">
            <a:avLst/>
          </a:prstGeom>
        </p:spPr>
      </p:pic>
    </p:spTree>
    <p:extLst>
      <p:ext uri="{BB962C8B-B14F-4D97-AF65-F5344CB8AC3E}">
        <p14:creationId xmlns:p14="http://schemas.microsoft.com/office/powerpoint/2010/main" val="83869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97760" y="2155174"/>
            <a:ext cx="5110543" cy="3722098"/>
          </a:xfrm>
        </p:spPr>
        <p:txBody>
          <a:bodyPr>
            <a:normAutofit lnSpcReduction="10000"/>
          </a:bodyPr>
          <a:lstStyle/>
          <a:p>
            <a:r>
              <a:rPr lang="en-GB" sz="2800" b="1" dirty="0">
                <a:latin typeface="Arial" panose="020B0604020202020204" pitchFamily="34" charset="0"/>
                <a:cs typeface="Arial" panose="020B0604020202020204" pitchFamily="34" charset="0"/>
              </a:rPr>
              <a:t>Examples of Lung problems</a:t>
            </a:r>
          </a:p>
          <a:p>
            <a:endParaRPr lang="en-GB" sz="28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Persistent coughing</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Wheezing</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Extreme tiredness </a:t>
            </a:r>
            <a:r>
              <a:rPr lang="en-GB" sz="1700" b="1" dirty="0">
                <a:latin typeface="Arial" panose="020B0604020202020204" pitchFamily="34" charset="0"/>
                <a:cs typeface="Arial" panose="020B0604020202020204" pitchFamily="34" charset="0"/>
              </a:rPr>
              <a:t>(body and lungs)</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COPD</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Asthma</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Cancer</a:t>
            </a:r>
          </a:p>
          <a:p>
            <a:pPr marL="342900" indent="-342900" algn="ctr">
              <a:buFont typeface="Arial" panose="020B0604020202020204" pitchFamily="34" charset="0"/>
              <a:buChar char="•"/>
            </a:pPr>
            <a:endParaRPr lang="en-GB" dirty="0"/>
          </a:p>
          <a:p>
            <a:pPr algn="ctr"/>
            <a:endParaRPr lang="en-GB" dirty="0"/>
          </a:p>
        </p:txBody>
      </p:sp>
      <p:sp>
        <p:nvSpPr>
          <p:cNvPr id="2" name="Title 1"/>
          <p:cNvSpPr>
            <a:spLocks noGrp="1"/>
          </p:cNvSpPr>
          <p:nvPr>
            <p:ph type="ctrTitle"/>
          </p:nvPr>
        </p:nvSpPr>
        <p:spPr>
          <a:xfrm>
            <a:off x="627584" y="1403155"/>
            <a:ext cx="7861031" cy="692886"/>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How can dust Damage our lungs? </a:t>
            </a:r>
            <a:endParaRPr lang="en-GB"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25210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81C922-E14E-4A5C-B8D1-793F7BBEC4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458C2C-5341-4BEF-BE5C-D936108B6B60}">
  <ds:schemaRefs>
    <ds:schemaRef ds:uri="http://schemas.microsoft.com/sharepoint/v3/contenttype/forms"/>
  </ds:schemaRefs>
</ds:datastoreItem>
</file>

<file path=customXml/itemProps3.xml><?xml version="1.0" encoding="utf-8"?>
<ds:datastoreItem xmlns:ds="http://schemas.openxmlformats.org/officeDocument/2006/customXml" ds:itemID="{E3F8C5C0-607E-4EF8-BD12-880B9C3CC35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Slipstream</Template>
  <TotalTime>1183</TotalTime>
  <Words>1244</Words>
  <Application>Microsoft Office PowerPoint</Application>
  <PresentationFormat>On-screen Show (4:3)</PresentationFormat>
  <Paragraphs>103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Georgia</vt:lpstr>
      <vt:lpstr>Trebuchet MS</vt:lpstr>
      <vt:lpstr>Slipstream</vt:lpstr>
      <vt:lpstr>How does Dust Exposure at Work Damage Our Lungs? </vt:lpstr>
      <vt:lpstr>Dust at work- Many Situations</vt:lpstr>
      <vt:lpstr>Dust Particles and Sizes </vt:lpstr>
      <vt:lpstr>PowerPoint Presentation</vt:lpstr>
      <vt:lpstr>PowerPoint Presentation</vt:lpstr>
      <vt:lpstr>A virtual demonstration of  Silica Dust Causing Damage to Our Lungs</vt:lpstr>
      <vt:lpstr>PowerPoint Presentation</vt:lpstr>
      <vt:lpstr>PowerPoint Presentation</vt:lpstr>
      <vt:lpstr>How can dust Damage our lungs? </vt:lpstr>
    </vt:vector>
  </TitlesOfParts>
  <Company>Health and Safety Executive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Bob Rajan</cp:lastModifiedBy>
  <cp:revision>32</cp:revision>
  <dcterms:created xsi:type="dcterms:W3CDTF">2019-07-22T14:13:22Z</dcterms:created>
  <dcterms:modified xsi:type="dcterms:W3CDTF">2021-02-17T12:45:36Z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