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86" r:id="rId5"/>
    <p:sldId id="280" r:id="rId6"/>
    <p:sldId id="270" r:id="rId7"/>
    <p:sldId id="271" r:id="rId8"/>
    <p:sldId id="285" r:id="rId9"/>
    <p:sldId id="281"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56" autoAdjust="0"/>
    <p:restoredTop sz="94660"/>
  </p:normalViewPr>
  <p:slideViewPr>
    <p:cSldViewPr>
      <p:cViewPr varScale="1">
        <p:scale>
          <a:sx n="61" d="100"/>
          <a:sy n="61" d="100"/>
        </p:scale>
        <p:origin x="960" y="5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9" d="100"/>
          <a:sy n="69" d="100"/>
        </p:scale>
        <p:origin x="1762" y="-11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47A25E1C-97B7-42FF-AE8A-DF83D2868B5A}"/>
    <pc:docChg chg="modSld">
      <pc:chgData name="Bob Rajan" userId="efe1b2ae-a6ce-4d4c-a207-b19fb703a183" providerId="ADAL" clId="{47A25E1C-97B7-42FF-AE8A-DF83D2868B5A}" dt="2020-11-13T12:24:01.720" v="105" actId="20577"/>
      <pc:docMkLst>
        <pc:docMk/>
      </pc:docMkLst>
      <pc:sldChg chg="modNotes">
        <pc:chgData name="Bob Rajan" userId="efe1b2ae-a6ce-4d4c-a207-b19fb703a183" providerId="ADAL" clId="{47A25E1C-97B7-42FF-AE8A-DF83D2868B5A}" dt="2020-11-13T12:19:13.363" v="1" actId="20577"/>
        <pc:sldMkLst>
          <pc:docMk/>
          <pc:sldMk cId="316406247" sldId="270"/>
        </pc:sldMkLst>
      </pc:sldChg>
      <pc:sldChg chg="modNotes">
        <pc:chgData name="Bob Rajan" userId="efe1b2ae-a6ce-4d4c-a207-b19fb703a183" providerId="ADAL" clId="{47A25E1C-97B7-42FF-AE8A-DF83D2868B5A}" dt="2020-11-13T12:24:01.720" v="105" actId="20577"/>
        <pc:sldMkLst>
          <pc:docMk/>
          <pc:sldMk cId="469533044" sldId="281"/>
        </pc:sldMkLst>
      </pc:sldChg>
      <pc:sldChg chg="modNotes">
        <pc:chgData name="Bob Rajan" userId="efe1b2ae-a6ce-4d4c-a207-b19fb703a183" providerId="ADAL" clId="{47A25E1C-97B7-42FF-AE8A-DF83D2868B5A}" dt="2020-11-13T12:22:40.495" v="37" actId="20577"/>
        <pc:sldMkLst>
          <pc:docMk/>
          <pc:sldMk cId="3630210578" sldId="285"/>
        </pc:sldMkLst>
      </pc:sldChg>
    </pc:docChg>
  </pc:docChgLst>
  <pc:docChgLst>
    <pc:chgData name="Bob Rajan" userId="efe1b2ae-a6ce-4d4c-a207-b19fb703a183" providerId="ADAL" clId="{ECD3D066-C5B8-408C-A02D-C8A0AEC1F538}"/>
    <pc:docChg chg="custSel modSld">
      <pc:chgData name="Bob Rajan" userId="efe1b2ae-a6ce-4d4c-a207-b19fb703a183" providerId="ADAL" clId="{ECD3D066-C5B8-408C-A02D-C8A0AEC1F538}" dt="2021-02-17T19:39:45.644" v="121" actId="113"/>
      <pc:docMkLst>
        <pc:docMk/>
      </pc:docMkLst>
      <pc:sldChg chg="modNotes">
        <pc:chgData name="Bob Rajan" userId="efe1b2ae-a6ce-4d4c-a207-b19fb703a183" providerId="ADAL" clId="{ECD3D066-C5B8-408C-A02D-C8A0AEC1F538}" dt="2021-02-17T19:34:21.153" v="100" actId="20577"/>
        <pc:sldMkLst>
          <pc:docMk/>
          <pc:sldMk cId="316406247" sldId="270"/>
        </pc:sldMkLst>
      </pc:sldChg>
      <pc:sldChg chg="modNotes">
        <pc:chgData name="Bob Rajan" userId="efe1b2ae-a6ce-4d4c-a207-b19fb703a183" providerId="ADAL" clId="{ECD3D066-C5B8-408C-A02D-C8A0AEC1F538}" dt="2021-02-17T19:39:45.644" v="121" actId="113"/>
        <pc:sldMkLst>
          <pc:docMk/>
          <pc:sldMk cId="1403076389" sldId="273"/>
        </pc:sldMkLst>
      </pc:sldChg>
      <pc:sldChg chg="modSp mod modNotes">
        <pc:chgData name="Bob Rajan" userId="efe1b2ae-a6ce-4d4c-a207-b19fb703a183" providerId="ADAL" clId="{ECD3D066-C5B8-408C-A02D-C8A0AEC1F538}" dt="2021-02-17T19:32:29.585" v="28" actId="113"/>
        <pc:sldMkLst>
          <pc:docMk/>
          <pc:sldMk cId="148168548" sldId="280"/>
        </pc:sldMkLst>
        <pc:spChg chg="mod">
          <ac:chgData name="Bob Rajan" userId="efe1b2ae-a6ce-4d4c-a207-b19fb703a183" providerId="ADAL" clId="{ECD3D066-C5B8-408C-A02D-C8A0AEC1F538}" dt="2021-02-17T19:28:25.275" v="4" actId="20577"/>
          <ac:spMkLst>
            <pc:docMk/>
            <pc:sldMk cId="148168548" sldId="280"/>
            <ac:spMk id="2" creationId="{00000000-0000-0000-0000-000000000000}"/>
          </ac:spMkLst>
        </pc:spChg>
      </pc:sldChg>
      <pc:sldChg chg="modNotes">
        <pc:chgData name="Bob Rajan" userId="efe1b2ae-a6ce-4d4c-a207-b19fb703a183" providerId="ADAL" clId="{ECD3D066-C5B8-408C-A02D-C8A0AEC1F538}" dt="2021-02-17T19:37:20.327" v="108" actId="20577"/>
        <pc:sldMkLst>
          <pc:docMk/>
          <pc:sldMk cId="3630210578" sldId="285"/>
        </pc:sldMkLst>
      </pc:sldChg>
      <pc:sldChg chg="delSp modSp mod modNotes">
        <pc:chgData name="Bob Rajan" userId="efe1b2ae-a6ce-4d4c-a207-b19fb703a183" providerId="ADAL" clId="{ECD3D066-C5B8-408C-A02D-C8A0AEC1F538}" dt="2021-02-17T19:30:22.538" v="27" actId="1076"/>
        <pc:sldMkLst>
          <pc:docMk/>
          <pc:sldMk cId="2020206067" sldId="286"/>
        </pc:sldMkLst>
        <pc:spChg chg="mod">
          <ac:chgData name="Bob Rajan" userId="efe1b2ae-a6ce-4d4c-a207-b19fb703a183" providerId="ADAL" clId="{ECD3D066-C5B8-408C-A02D-C8A0AEC1F538}" dt="2021-02-17T19:29:04.022" v="20" actId="255"/>
          <ac:spMkLst>
            <pc:docMk/>
            <pc:sldMk cId="2020206067" sldId="286"/>
            <ac:spMk id="2" creationId="{00000000-0000-0000-0000-000000000000}"/>
          </ac:spMkLst>
        </pc:spChg>
        <pc:spChg chg="del">
          <ac:chgData name="Bob Rajan" userId="efe1b2ae-a6ce-4d4c-a207-b19fb703a183" providerId="ADAL" clId="{ECD3D066-C5B8-408C-A02D-C8A0AEC1F538}" dt="2021-02-17T19:27:51.444" v="0" actId="478"/>
          <ac:spMkLst>
            <pc:docMk/>
            <pc:sldMk cId="2020206067" sldId="286"/>
            <ac:spMk id="3" creationId="{63C88800-FD8A-4393-9577-57A6F8223EBE}"/>
          </ac:spMkLst>
        </pc:spChg>
      </pc:sldChg>
    </pc:docChg>
  </pc:docChgLst>
  <pc:docChgLst>
    <pc:chgData name="Bob Rajan" userId="efe1b2ae-a6ce-4d4c-a207-b19fb703a183" providerId="ADAL" clId="{C253E157-4451-4DF6-8965-002A2A09D17F}"/>
    <pc:docChg chg="modSld">
      <pc:chgData name="Bob Rajan" userId="efe1b2ae-a6ce-4d4c-a207-b19fb703a183" providerId="ADAL" clId="{C253E157-4451-4DF6-8965-002A2A09D17F}" dt="2020-09-23T14:39:14.259" v="13" actId="20577"/>
      <pc:docMkLst>
        <pc:docMk/>
      </pc:docMkLst>
      <pc:sldChg chg="modNotes">
        <pc:chgData name="Bob Rajan" userId="efe1b2ae-a6ce-4d4c-a207-b19fb703a183" providerId="ADAL" clId="{C253E157-4451-4DF6-8965-002A2A09D17F}" dt="2020-09-23T14:36:14.024" v="11" actId="20577"/>
        <pc:sldMkLst>
          <pc:docMk/>
          <pc:sldMk cId="316406247" sldId="270"/>
        </pc:sldMkLst>
      </pc:sldChg>
      <pc:sldChg chg="modNotes">
        <pc:chgData name="Bob Rajan" userId="efe1b2ae-a6ce-4d4c-a207-b19fb703a183" providerId="ADAL" clId="{C253E157-4451-4DF6-8965-002A2A09D17F}" dt="2020-09-23T14:39:14.259" v="13" actId="20577"/>
        <pc:sldMkLst>
          <pc:docMk/>
          <pc:sldMk cId="1403076389"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FBD68-FB50-43F0-ACC6-167F7D6E4577}" type="datetimeFigureOut">
              <a:rPr lang="en-GB" smtClean="0"/>
              <a:t>17/02/2021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0E7122-D7FA-4572-818A-D70EEFFCB670}" type="slidenum">
              <a:rPr lang="en-GB" smtClean="0"/>
              <a:t>‹#›</a:t>
            </a:fld>
            <a:endParaRPr lang="en-GB" dirty="0"/>
          </a:p>
        </p:txBody>
      </p:sp>
    </p:spTree>
    <p:extLst>
      <p:ext uri="{BB962C8B-B14F-4D97-AF65-F5344CB8AC3E}">
        <p14:creationId xmlns:p14="http://schemas.microsoft.com/office/powerpoint/2010/main" val="237254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84784" y="4355976"/>
            <a:ext cx="3726160" cy="1812776"/>
          </a:xfrm>
        </p:spPr>
        <p:txBody>
          <a:bodyPr/>
          <a:lstStyle/>
          <a:p>
            <a:r>
              <a:rPr lang="en-GB" sz="1400" dirty="0"/>
              <a:t>This presentation will take about 15 minutes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1</a:t>
            </a:fld>
            <a:endParaRPr lang="en-GB" dirty="0"/>
          </a:p>
        </p:txBody>
      </p:sp>
    </p:spTree>
    <p:extLst>
      <p:ext uri="{BB962C8B-B14F-4D97-AF65-F5344CB8AC3E}">
        <p14:creationId xmlns:p14="http://schemas.microsoft.com/office/powerpoint/2010/main" val="3679052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3000" y="4355976"/>
            <a:ext cx="4734272" cy="4536504"/>
          </a:xfrm>
        </p:spPr>
        <p:txBody>
          <a:bodyPr/>
          <a:lstStyle/>
          <a:p>
            <a:endParaRPr lang="en-GB" dirty="0"/>
          </a:p>
          <a:p>
            <a:r>
              <a:rPr lang="en-GB" dirty="0"/>
              <a:t>In this country, about fifteen people are killed and many others are seriously injured each year in confined spaces. These tragedies have happened:</a:t>
            </a:r>
          </a:p>
          <a:p>
            <a:pPr marL="171450" indent="-171450">
              <a:buFont typeface="Arial" panose="020B0604020202020204" pitchFamily="34" charset="0"/>
              <a:buChar char="•"/>
            </a:pPr>
            <a:r>
              <a:rPr lang="en-GB" dirty="0"/>
              <a:t>when workers making an entry into or working in confined spaces and/or  </a:t>
            </a:r>
          </a:p>
          <a:p>
            <a:pPr marL="171450" indent="-171450">
              <a:buFont typeface="Arial" panose="020B0604020202020204" pitchFamily="34" charset="0"/>
              <a:buChar char="•"/>
            </a:pPr>
            <a:r>
              <a:rPr lang="en-GB" dirty="0"/>
              <a:t>When someone is trying to rescue workers who are in danger in a confined space. </a:t>
            </a:r>
          </a:p>
          <a:p>
            <a:endParaRPr lang="en-GB" dirty="0"/>
          </a:p>
          <a:p>
            <a:r>
              <a:rPr lang="en-GB" dirty="0"/>
              <a:t>The ultimate life or death danger in confined spaces is lack of precious oxygen to sustain life.</a:t>
            </a:r>
          </a:p>
          <a:p>
            <a:endParaRPr lang="en-GB" dirty="0"/>
          </a:p>
          <a:p>
            <a:r>
              <a:rPr lang="en-GB" dirty="0"/>
              <a:t>Therefore, the Confined Spaces Regulations lay down stringent requirements for undertaking work in confined spaces. Those entering or working in a confined space must receive extensive information, practical training, instruction and supervision to work in confined spaces. </a:t>
            </a:r>
          </a:p>
          <a:p>
            <a:endParaRPr lang="en-GB" dirty="0"/>
          </a:p>
          <a:p>
            <a:r>
              <a:rPr lang="en-GB" dirty="0"/>
              <a:t>Workers need to be assessed as competent and suitably healthy to work in confined spaces. </a:t>
            </a:r>
          </a:p>
          <a:p>
            <a:endParaRPr lang="en-GB" dirty="0"/>
          </a:p>
          <a:p>
            <a:r>
              <a:rPr lang="en-GB" b="1" dirty="0"/>
              <a:t>This presentation is not about making you a competent person to work in confined spaces.</a:t>
            </a:r>
            <a:r>
              <a:rPr lang="en-GB" dirty="0"/>
              <a:t> It will give you an introduction to emphasise the dangers involved in confined spaces, so that none of you will become a statistics, even when trying to help others in danger.</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2</a:t>
            </a:fld>
            <a:endParaRPr lang="en-GB" dirty="0"/>
          </a:p>
        </p:txBody>
      </p:sp>
    </p:spTree>
    <p:extLst>
      <p:ext uri="{BB962C8B-B14F-4D97-AF65-F5344CB8AC3E}">
        <p14:creationId xmlns:p14="http://schemas.microsoft.com/office/powerpoint/2010/main" val="1012080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52736" y="4343400"/>
            <a:ext cx="4572000" cy="3180928"/>
          </a:xfrm>
        </p:spPr>
        <p:txBody>
          <a:bodyPr/>
          <a:lstStyle/>
          <a:p>
            <a:r>
              <a:rPr lang="en-GB" dirty="0"/>
              <a:t>This one minute demonstration will show very effectively what could happen to life when a space lacks oxygen. Here we are using a candle to represent a person.</a:t>
            </a:r>
          </a:p>
          <a:p>
            <a:endParaRPr lang="en-GB" dirty="0"/>
          </a:p>
          <a:p>
            <a:r>
              <a:rPr lang="en-GB" dirty="0"/>
              <a:t>I am sure, it will stay in your memory and should act as a reminder about the dangers of confined spaces.</a:t>
            </a:r>
          </a:p>
          <a:p>
            <a:endParaRPr lang="en-GB" dirty="0"/>
          </a:p>
          <a:p>
            <a:r>
              <a:rPr lang="en-GB" b="1" dirty="0">
                <a:solidFill>
                  <a:srgbClr val="00B050"/>
                </a:solidFill>
              </a:rPr>
              <a:t>LOcHER hands on: </a:t>
            </a:r>
            <a:r>
              <a:rPr lang="en-GB" dirty="0"/>
              <a:t>you can do this demonstration (using the items similar to those used in the film.) You must seek permission from the college.</a:t>
            </a:r>
          </a:p>
          <a:p>
            <a:r>
              <a:rPr lang="en-GB" b="1" dirty="0">
                <a:solidFill>
                  <a:srgbClr val="00B050"/>
                </a:solidFill>
              </a:rPr>
              <a:t>Learning Activity</a:t>
            </a:r>
          </a:p>
          <a:p>
            <a:r>
              <a:rPr lang="en-GB" dirty="0"/>
              <a:t>So, What do you think is a confined space? (</a:t>
            </a:r>
            <a:r>
              <a:rPr lang="en-GB" i="1" dirty="0">
                <a:solidFill>
                  <a:srgbClr val="00B050"/>
                </a:solidFill>
              </a:rPr>
              <a:t>Ask learners to come up with examples. – e.g. sewers, wells, pits, tunnels)</a:t>
            </a:r>
          </a:p>
          <a:p>
            <a:r>
              <a:rPr lang="en-GB" b="1" dirty="0"/>
              <a:t>After discussion: </a:t>
            </a:r>
          </a:p>
          <a:p>
            <a:r>
              <a:rPr lang="en-GB" dirty="0"/>
              <a:t>(The next slide will give the definition described in the Confined Spaces Regulations and give a number of examples)</a:t>
            </a:r>
          </a:p>
        </p:txBody>
      </p:sp>
      <p:sp>
        <p:nvSpPr>
          <p:cNvPr id="4" name="Slide Number Placeholder 3"/>
          <p:cNvSpPr>
            <a:spLocks noGrp="1"/>
          </p:cNvSpPr>
          <p:nvPr>
            <p:ph type="sldNum" sz="quarter" idx="10"/>
          </p:nvPr>
        </p:nvSpPr>
        <p:spPr/>
        <p:txBody>
          <a:bodyPr/>
          <a:lstStyle/>
          <a:p>
            <a:fld id="{050E7122-D7FA-4572-818A-D70EEFFCB670}" type="slidenum">
              <a:rPr lang="en-GB" smtClean="0"/>
              <a:t>3</a:t>
            </a:fld>
            <a:endParaRPr lang="en-GB" dirty="0"/>
          </a:p>
        </p:txBody>
      </p:sp>
    </p:spTree>
    <p:extLst>
      <p:ext uri="{BB962C8B-B14F-4D97-AF65-F5344CB8AC3E}">
        <p14:creationId xmlns:p14="http://schemas.microsoft.com/office/powerpoint/2010/main" val="1199056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40768" y="4343400"/>
            <a:ext cx="4104456" cy="3973016"/>
          </a:xfrm>
        </p:spPr>
        <p:txBody>
          <a:bodyPr/>
          <a:lstStyle/>
          <a:p>
            <a:r>
              <a:rPr lang="en-GB" dirty="0"/>
              <a:t>By the way, some employers and workers think that working in partially open enclosed spaces like the culvert shown in this slide cannot ever present immediate danger to life. </a:t>
            </a:r>
          </a:p>
          <a:p>
            <a:endParaRPr lang="en-GB" dirty="0"/>
          </a:p>
          <a:p>
            <a:r>
              <a:rPr lang="en-GB" dirty="0"/>
              <a:t>That is not always true. Many workers have died because of this myth. Even a partially open culvert, room or a compartment can quickly become subject to a SPECIFIED RISK. </a:t>
            </a:r>
            <a:r>
              <a:rPr lang="en-GB" dirty="0">
                <a:solidFill>
                  <a:srgbClr val="00B050"/>
                </a:solidFill>
              </a:rPr>
              <a:t>(this is explained in the next slide).</a:t>
            </a:r>
          </a:p>
          <a:p>
            <a:endParaRPr lang="en-GB" dirty="0"/>
          </a:p>
          <a:p>
            <a:r>
              <a:rPr lang="en-GB" dirty="0"/>
              <a:t>A culvert like the above can become an oxygen deficient death trap when people do painting, shot blasting and undertaking other activities  that create lots of dust, fume and gases. For example, cleaning up a wet sewage without  a safe system of work. Remember the rotten-egg smelling gas.</a:t>
            </a:r>
          </a:p>
          <a:p>
            <a:endParaRPr lang="en-GB" b="1" dirty="0"/>
          </a:p>
          <a:p>
            <a:r>
              <a:rPr lang="en-GB" b="1" i="1" dirty="0">
                <a:solidFill>
                  <a:srgbClr val="00B050"/>
                </a:solidFill>
              </a:rPr>
              <a:t>For the Presenter: (practical demonstration </a:t>
            </a:r>
            <a:r>
              <a:rPr lang="en-GB" dirty="0"/>
              <a:t>- Demonstrating how a partial enclosure can become an oxygen deficient atmosphere. After lighting the tealight, partially cover it, leaving a bit of opening with outside. To the amassment of your audience, the candle will go out after awhile.  </a:t>
            </a:r>
          </a:p>
        </p:txBody>
      </p:sp>
      <p:sp>
        <p:nvSpPr>
          <p:cNvPr id="4" name="Slide Number Placeholder 3"/>
          <p:cNvSpPr>
            <a:spLocks noGrp="1"/>
          </p:cNvSpPr>
          <p:nvPr>
            <p:ph type="sldNum" sz="quarter" idx="5"/>
          </p:nvPr>
        </p:nvSpPr>
        <p:spPr/>
        <p:txBody>
          <a:bodyPr/>
          <a:lstStyle/>
          <a:p>
            <a:fld id="{050E7122-D7FA-4572-818A-D70EEFFCB670}" type="slidenum">
              <a:rPr lang="en-GB" smtClean="0"/>
              <a:t>4</a:t>
            </a:fld>
            <a:endParaRPr lang="en-GB" dirty="0"/>
          </a:p>
        </p:txBody>
      </p:sp>
    </p:spTree>
    <p:extLst>
      <p:ext uri="{BB962C8B-B14F-4D97-AF65-F5344CB8AC3E}">
        <p14:creationId xmlns:p14="http://schemas.microsoft.com/office/powerpoint/2010/main" val="8595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Confined Spaces Regulations define </a:t>
            </a:r>
            <a:r>
              <a:rPr lang="en-GB" b="1" dirty="0"/>
              <a:t>Specified Risks</a:t>
            </a:r>
            <a:r>
              <a:rPr lang="en-GB" dirty="0"/>
              <a:t> that will fall under the powers of the regulations. </a:t>
            </a:r>
          </a:p>
          <a:p>
            <a:endParaRPr lang="en-GB" dirty="0"/>
          </a:p>
          <a:p>
            <a:r>
              <a:rPr lang="en-GB" dirty="0"/>
              <a:t>The conditions that fall under specified risks are listed on this slide.</a:t>
            </a:r>
          </a:p>
          <a:p>
            <a:endParaRPr lang="en-GB" dirty="0"/>
          </a:p>
          <a:p>
            <a:r>
              <a:rPr lang="en-GB" b="1" dirty="0">
                <a:solidFill>
                  <a:srgbClr val="00B050"/>
                </a:solidFill>
              </a:rPr>
              <a:t>Learning Activities</a:t>
            </a:r>
          </a:p>
          <a:p>
            <a:r>
              <a:rPr lang="en-GB" dirty="0"/>
              <a:t>(i) Can you give an example of a work activity, where the body temperature can rise quickly without suitable precautions. </a:t>
            </a:r>
            <a:r>
              <a:rPr lang="en-GB" i="1" dirty="0">
                <a:solidFill>
                  <a:srgbClr val="00B050"/>
                </a:solidFill>
              </a:rPr>
              <a:t>(e.g. welding inside a tank which has been exposed to intense sun like in a desert or a hot summer day.) </a:t>
            </a:r>
          </a:p>
          <a:p>
            <a:r>
              <a:rPr lang="en-GB" dirty="0"/>
              <a:t>(ii) Give me an example where someone can be drowned by solids. </a:t>
            </a:r>
            <a:r>
              <a:rPr lang="en-GB" i="1" dirty="0">
                <a:solidFill>
                  <a:srgbClr val="00B050"/>
                </a:solidFill>
              </a:rPr>
              <a:t>(e.g. A person working  in an empty grain silo with out a safe system of work. Another worker, not knowing of the work going on inside the silo, decides to load the silo with grain. (sugar or wheat, etc). The worker inside can become drowned , suffocated and die.</a:t>
            </a:r>
          </a:p>
          <a:p>
            <a:endParaRPr lang="en-GB" dirty="0"/>
          </a:p>
          <a:p>
            <a:r>
              <a:rPr lang="en-GB" b="1" dirty="0"/>
              <a:t>More examples of oxygen deficiency:</a:t>
            </a:r>
            <a:r>
              <a:rPr lang="en-GB" dirty="0"/>
              <a:t> For example, a pub cellar can become a confined space due to leaking carbon dioxide cylinder(s). The gas can build up quickly replacing the oxygen in the cellar air.</a:t>
            </a:r>
          </a:p>
          <a:p>
            <a:endParaRPr lang="en-GB" dirty="0"/>
          </a:p>
          <a:p>
            <a:r>
              <a:rPr lang="en-GB" dirty="0"/>
              <a:t>A closed room like a ship compartment or a caravan can become an oxygen deficient atmosphere when welding is undertaken. The welding fume can quickly cause oxygen starvation in the compartment. If gas shielded welding is undertaken, problem will be made worse by the shield gas like Argon</a:t>
            </a:r>
          </a:p>
        </p:txBody>
      </p:sp>
      <p:sp>
        <p:nvSpPr>
          <p:cNvPr id="4" name="Slide Number Placeholder 3"/>
          <p:cNvSpPr>
            <a:spLocks noGrp="1"/>
          </p:cNvSpPr>
          <p:nvPr>
            <p:ph type="sldNum" sz="quarter" idx="5"/>
          </p:nvPr>
        </p:nvSpPr>
        <p:spPr/>
        <p:txBody>
          <a:bodyPr/>
          <a:lstStyle/>
          <a:p>
            <a:fld id="{050E7122-D7FA-4572-818A-D70EEFFCB670}" type="slidenum">
              <a:rPr lang="en-GB" smtClean="0"/>
              <a:t>5</a:t>
            </a:fld>
            <a:endParaRPr lang="en-GB" dirty="0"/>
          </a:p>
        </p:txBody>
      </p:sp>
    </p:spTree>
    <p:extLst>
      <p:ext uri="{BB962C8B-B14F-4D97-AF65-F5344CB8AC3E}">
        <p14:creationId xmlns:p14="http://schemas.microsoft.com/office/powerpoint/2010/main" val="333959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43371" y="4258816"/>
            <a:ext cx="4129845" cy="2185392"/>
          </a:xfrm>
        </p:spPr>
        <p:txBody>
          <a:bodyPr/>
          <a:lstStyle/>
          <a:p>
            <a:r>
              <a:rPr lang="en-GB" dirty="0"/>
              <a:t>Work in confined spaces must comply with the Confined Spaces Regulations.</a:t>
            </a:r>
          </a:p>
          <a:p>
            <a:endParaRPr lang="en-GB" dirty="0"/>
          </a:p>
          <a:p>
            <a:r>
              <a:rPr lang="en-GB" dirty="0"/>
              <a:t>These regulations set out the measures to be established for setting up and putting in place a safe system of work by a competent person who has knowledge, skill and experience on work and controls in confined spaces.</a:t>
            </a:r>
          </a:p>
          <a:p>
            <a:endParaRPr lang="en-GB" dirty="0"/>
          </a:p>
          <a:p>
            <a:r>
              <a:rPr lang="en-GB" dirty="0"/>
              <a:t>Never attempt to prepare a safe system of work in a confined space, UNLESS you are a Competent and Authorised Person.</a:t>
            </a:r>
          </a:p>
        </p:txBody>
      </p:sp>
      <p:sp>
        <p:nvSpPr>
          <p:cNvPr id="4" name="Slide Number Placeholder 3"/>
          <p:cNvSpPr>
            <a:spLocks noGrp="1"/>
          </p:cNvSpPr>
          <p:nvPr>
            <p:ph type="sldNum" sz="quarter" idx="5"/>
          </p:nvPr>
        </p:nvSpPr>
        <p:spPr/>
        <p:txBody>
          <a:bodyPr/>
          <a:lstStyle/>
          <a:p>
            <a:fld id="{050E7122-D7FA-4572-818A-D70EEFFCB670}" type="slidenum">
              <a:rPr lang="en-GB" smtClean="0"/>
              <a:t>6</a:t>
            </a:fld>
            <a:endParaRPr lang="en-GB" dirty="0"/>
          </a:p>
        </p:txBody>
      </p:sp>
    </p:spTree>
    <p:extLst>
      <p:ext uri="{BB962C8B-B14F-4D97-AF65-F5344CB8AC3E}">
        <p14:creationId xmlns:p14="http://schemas.microsoft.com/office/powerpoint/2010/main" val="3009125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52736" y="4499992"/>
            <a:ext cx="4248472" cy="3816424"/>
          </a:xfrm>
        </p:spPr>
        <p:txBody>
          <a:bodyPr/>
          <a:lstStyle/>
          <a:p>
            <a:r>
              <a:rPr lang="en-GB" dirty="0"/>
              <a:t>I am going to repeat the message once more, because your life is precious.</a:t>
            </a:r>
          </a:p>
          <a:p>
            <a:r>
              <a:rPr lang="en-GB" dirty="0"/>
              <a:t>In order to look after your life as well as of others, your employer and you must always comply with the requirements of the Confined spaces Regulations, which include</a:t>
            </a:r>
          </a:p>
          <a:p>
            <a:r>
              <a:rPr lang="en-GB" dirty="0"/>
              <a:t>Putting in place a safe system of work. </a:t>
            </a:r>
          </a:p>
          <a:p>
            <a:r>
              <a:rPr lang="en-GB" dirty="0"/>
              <a:t>Making sure there will always be access to breathable quality air.</a:t>
            </a:r>
          </a:p>
          <a:p>
            <a:r>
              <a:rPr lang="en-GB" dirty="0"/>
              <a:t>In most cases, it would mean using a suitable breathing apparatus. </a:t>
            </a:r>
          </a:p>
          <a:p>
            <a:r>
              <a:rPr lang="en-GB" dirty="0"/>
              <a:t>You must be competent and medically fit and healthy to do work in an arduous and dangerous environment. </a:t>
            </a:r>
          </a:p>
          <a:p>
            <a:endParaRPr lang="en-GB" dirty="0"/>
          </a:p>
          <a:p>
            <a:r>
              <a:rPr lang="en-GB" b="1" dirty="0"/>
              <a:t>This presentation is only key introductory reminder of the extreme dangers associated with work in a confined space and what should happen to do work safely. </a:t>
            </a:r>
          </a:p>
        </p:txBody>
      </p:sp>
      <p:sp>
        <p:nvSpPr>
          <p:cNvPr id="4" name="Slide Number Placeholder 3"/>
          <p:cNvSpPr>
            <a:spLocks noGrp="1"/>
          </p:cNvSpPr>
          <p:nvPr>
            <p:ph type="sldNum" sz="quarter" idx="5"/>
          </p:nvPr>
        </p:nvSpPr>
        <p:spPr/>
        <p:txBody>
          <a:bodyPr/>
          <a:lstStyle/>
          <a:p>
            <a:fld id="{050E7122-D7FA-4572-818A-D70EEFFCB670}" type="slidenum">
              <a:rPr lang="en-GB" smtClean="0"/>
              <a:t>7</a:t>
            </a:fld>
            <a:endParaRPr lang="en-GB" dirty="0"/>
          </a:p>
        </p:txBody>
      </p:sp>
    </p:spTree>
    <p:extLst>
      <p:ext uri="{BB962C8B-B14F-4D97-AF65-F5344CB8AC3E}">
        <p14:creationId xmlns:p14="http://schemas.microsoft.com/office/powerpoint/2010/main" val="629236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85038" y="4427984"/>
            <a:ext cx="4287924" cy="1584176"/>
          </a:xfrm>
        </p:spPr>
        <p:txBody>
          <a:bodyPr/>
          <a:lstStyle/>
          <a:p>
            <a:r>
              <a:rPr lang="en-GB" dirty="0"/>
              <a:t>Here is a poster summarising the main dangers that can arise when working in confined spaces.</a:t>
            </a:r>
          </a:p>
          <a:p>
            <a:endParaRPr lang="en-GB" b="1" dirty="0"/>
          </a:p>
          <a:p>
            <a:endParaRPr lang="en-GB" b="1" dirty="0"/>
          </a:p>
          <a:p>
            <a:r>
              <a:rPr lang="en-GB" b="1" dirty="0">
                <a:solidFill>
                  <a:srgbClr val="00B050"/>
                </a:solidFill>
              </a:rPr>
              <a:t>Learning activity</a:t>
            </a:r>
          </a:p>
          <a:p>
            <a:r>
              <a:rPr lang="en-GB" dirty="0"/>
              <a:t>you may invite your audience to create posters to show their understanding of safe working in confined spaces.</a:t>
            </a:r>
          </a:p>
        </p:txBody>
      </p:sp>
      <p:sp>
        <p:nvSpPr>
          <p:cNvPr id="4" name="Slide Number Placeholder 3"/>
          <p:cNvSpPr>
            <a:spLocks noGrp="1"/>
          </p:cNvSpPr>
          <p:nvPr>
            <p:ph type="sldNum" sz="quarter" idx="5"/>
          </p:nvPr>
        </p:nvSpPr>
        <p:spPr/>
        <p:txBody>
          <a:bodyPr/>
          <a:lstStyle/>
          <a:p>
            <a:fld id="{050E7122-D7FA-4572-818A-D70EEFFCB670}" type="slidenum">
              <a:rPr lang="en-GB" smtClean="0"/>
              <a:t>8</a:t>
            </a:fld>
            <a:endParaRPr lang="en-GB" dirty="0"/>
          </a:p>
        </p:txBody>
      </p:sp>
    </p:spTree>
    <p:extLst>
      <p:ext uri="{BB962C8B-B14F-4D97-AF65-F5344CB8AC3E}">
        <p14:creationId xmlns:p14="http://schemas.microsoft.com/office/powerpoint/2010/main" val="294889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B36CE2-65BA-4721-BB1A-1EDB821F77A6}" type="slidenum">
              <a:rPr lang="en-GB" smtClean="0"/>
              <a:t>‹#›</a:t>
            </a:fld>
            <a:endParaRPr lang="en-GB" dirty="0"/>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DB36CE2-65BA-4721-BB1A-1EDB821F77A6}" type="slidenum">
              <a:rPr lang="en-GB" smtClean="0"/>
              <a:t>‹#›</a:t>
            </a:fld>
            <a:endParaRPr lang="en-GB"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B36CE2-65BA-4721-BB1A-1EDB821F77A6}"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B36CE2-65BA-4721-BB1A-1EDB821F77A6}" type="slidenum">
              <a:rPr lang="en-GB" smtClean="0"/>
              <a:t>‹#›</a:t>
            </a:fld>
            <a:endParaRPr lang="en-GB"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B7F361D-13DA-4D05-94E1-F3A04356F85C}" type="datetimeFigureOut">
              <a:rPr lang="en-GB" smtClean="0"/>
              <a:t>17/02/2021</a:t>
            </a:fld>
            <a:endParaRPr lang="en-GB"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DB36CE2-65BA-4721-BB1A-1EDB821F77A6}"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ur03.safelinks.protection.outlook.com/?url=https%3A%2F%2Fyoutu.be%2Fa4iJitZGWUA&amp;data=01%7C01%7C%7C6c1288e166be400fbb0208d7dad172e0%7C6b5953be6b1d4980b26b56ed8b0bf3dc%7C0&amp;sdata=s0nVT50gvbl1G%2B6yxjdgWvG%2BmYG9aYdXBH8to7En9qU%3D&amp;reserved=0"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989" y="2253878"/>
            <a:ext cx="7968050" cy="722626"/>
          </a:xfrm>
        </p:spPr>
        <p:txBody>
          <a:bodyPr/>
          <a:lstStyle/>
          <a:p>
            <a:pPr marL="182880" indent="0">
              <a:buNone/>
            </a:pPr>
            <a:r>
              <a:rPr lang="en-GB"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Confined Spaces </a:t>
            </a: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GB" sz="2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they can be Deadly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20472" y="469938"/>
            <a:ext cx="0" cy="566504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descr="A picture containing sitting, red, player, holding&#10;&#10;Description automatically generated">
            <a:extLst>
              <a:ext uri="{FF2B5EF4-FFF2-40B4-BE49-F238E27FC236}">
                <a16:creationId xmlns:a16="http://schemas.microsoft.com/office/drawing/2014/main" id="{93A1B13D-FBB1-4E13-A795-C9B4A1AC16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51880" y="2992672"/>
            <a:ext cx="3096340" cy="2821088"/>
          </a:xfrm>
          <a:prstGeom prst="rect">
            <a:avLst/>
          </a:prstGeom>
        </p:spPr>
      </p:pic>
    </p:spTree>
    <p:extLst>
      <p:ext uri="{BB962C8B-B14F-4D97-AF65-F5344CB8AC3E}">
        <p14:creationId xmlns:p14="http://schemas.microsoft.com/office/powerpoint/2010/main" val="202020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412775"/>
            <a:ext cx="6696733" cy="1584171"/>
          </a:xfrm>
        </p:spPr>
        <p:txBody>
          <a:bodyPr/>
          <a:lstStyle/>
          <a:p>
            <a:pPr marL="182880" indent="0" algn="ctr">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Work in Confined Spaces </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It can be Deadly</a:t>
            </a:r>
            <a:b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endPar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20472" y="469938"/>
            <a:ext cx="0" cy="566504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descr="A picture containing sitting, red, player, holding&#10;&#10;Description automatically generated">
            <a:extLst>
              <a:ext uri="{FF2B5EF4-FFF2-40B4-BE49-F238E27FC236}">
                <a16:creationId xmlns:a16="http://schemas.microsoft.com/office/drawing/2014/main" id="{93A1B13D-FBB1-4E13-A795-C9B4A1AC16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51880" y="2992672"/>
            <a:ext cx="3096340" cy="2821088"/>
          </a:xfrm>
          <a:prstGeom prst="rect">
            <a:avLst/>
          </a:prstGeom>
        </p:spPr>
      </p:pic>
    </p:spTree>
    <p:extLst>
      <p:ext uri="{BB962C8B-B14F-4D97-AF65-F5344CB8AC3E}">
        <p14:creationId xmlns:p14="http://schemas.microsoft.com/office/powerpoint/2010/main" val="148168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454269"/>
            <a:ext cx="6144717" cy="681219"/>
          </a:xfrm>
        </p:spPr>
        <p:txBody>
          <a:bodyPr/>
          <a:lstStyle/>
          <a:p>
            <a:pPr marL="182880" indent="0">
              <a:buNone/>
            </a:pPr>
            <a:r>
              <a:rPr lang="en-GB"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Effects of Oxygen Deficiency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2EB81C3-2920-4EE8-BD85-5809531955BB}"/>
              </a:ext>
            </a:extLst>
          </p:cNvPr>
          <p:cNvSpPr/>
          <p:nvPr/>
        </p:nvSpPr>
        <p:spPr>
          <a:xfrm>
            <a:off x="3012852" y="5728048"/>
            <a:ext cx="3046283" cy="369332"/>
          </a:xfrm>
          <a:prstGeom prst="rect">
            <a:avLst/>
          </a:prstGeom>
        </p:spPr>
        <p:txBody>
          <a:bodyPr wrap="none">
            <a:spAutoFit/>
          </a:bodyPr>
          <a:lstStyle/>
          <a:p>
            <a:r>
              <a:rPr lang="en-GB" u="sng" dirty="0">
                <a:solidFill>
                  <a:srgbClr val="0000FF"/>
                </a:solidFill>
                <a:latin typeface="Calibri" panose="020F0502020204030204" pitchFamily="34" charset="0"/>
                <a:ea typeface="Calibri" panose="020F0502020204030204" pitchFamily="34" charset="0"/>
                <a:hlinkClick r:id="rId6"/>
              </a:rPr>
              <a:t>https://youtu.be/a4iJitZGWUA</a:t>
            </a:r>
            <a:endParaRPr lang="en-GB" dirty="0">
              <a:latin typeface="Calibri" panose="020F0502020204030204" pitchFamily="34" charset="0"/>
              <a:ea typeface="Calibri" panose="020F0502020204030204" pitchFamily="34" charset="0"/>
            </a:endParaRPr>
          </a:p>
        </p:txBody>
      </p:sp>
      <p:pic>
        <p:nvPicPr>
          <p:cNvPr id="15" name="Picture 14" descr="A picture containing table, indoor, food, sitting&#10;&#10;Description automatically generated">
            <a:extLst>
              <a:ext uri="{FF2B5EF4-FFF2-40B4-BE49-F238E27FC236}">
                <a16:creationId xmlns:a16="http://schemas.microsoft.com/office/drawing/2014/main" id="{E77B28A0-256B-4E9A-A586-4D5094AE0D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91687" y="2342055"/>
            <a:ext cx="5400587" cy="3192191"/>
          </a:xfrm>
          <a:prstGeom prst="rect">
            <a:avLst/>
          </a:prstGeom>
        </p:spPr>
      </p:pic>
    </p:spTree>
    <p:extLst>
      <p:ext uri="{BB962C8B-B14F-4D97-AF65-F5344CB8AC3E}">
        <p14:creationId xmlns:p14="http://schemas.microsoft.com/office/powerpoint/2010/main" val="316406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0709" y="1412777"/>
            <a:ext cx="7311690" cy="665261"/>
          </a:xfrm>
        </p:spPr>
        <p:txBody>
          <a:bodyPr/>
          <a:lstStyle/>
          <a:p>
            <a:pPr marL="182880" indent="0">
              <a:buNone/>
            </a:pPr>
            <a:r>
              <a:rPr lang="en-GB" sz="4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What is a confined Space?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DF4A7D70-D160-4DF6-AD3D-004F31B0CC2C}"/>
              </a:ext>
            </a:extLst>
          </p:cNvPr>
          <p:cNvPicPr>
            <a:picLocks noChangeAspect="1"/>
          </p:cNvPicPr>
          <p:nvPr/>
        </p:nvPicPr>
        <p:blipFill>
          <a:blip r:embed="rId6"/>
          <a:stretch>
            <a:fillRect/>
          </a:stretch>
        </p:blipFill>
        <p:spPr>
          <a:xfrm>
            <a:off x="475742" y="3014142"/>
            <a:ext cx="2114784" cy="1904809"/>
          </a:xfrm>
          <a:prstGeom prst="rect">
            <a:avLst/>
          </a:prstGeom>
        </p:spPr>
      </p:pic>
      <p:sp>
        <p:nvSpPr>
          <p:cNvPr id="11" name="TextBox 10">
            <a:extLst>
              <a:ext uri="{FF2B5EF4-FFF2-40B4-BE49-F238E27FC236}">
                <a16:creationId xmlns:a16="http://schemas.microsoft.com/office/drawing/2014/main" id="{2A367578-1445-4424-BDB9-34A5E47FC825}"/>
              </a:ext>
            </a:extLst>
          </p:cNvPr>
          <p:cNvSpPr txBox="1"/>
          <p:nvPr/>
        </p:nvSpPr>
        <p:spPr>
          <a:xfrm>
            <a:off x="2898423" y="2776570"/>
            <a:ext cx="5663783" cy="2585323"/>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Any place, including any chamber, culvert, tank, vat, silo, pit, trench, sewer, flue, well or similar space in which virtue of its enclosed nature, there arises a </a:t>
            </a:r>
            <a:r>
              <a:rPr lang="en-GB" sz="2400" b="1" dirty="0">
                <a:solidFill>
                  <a:srgbClr val="FF0000"/>
                </a:solidFill>
                <a:latin typeface="Arial" panose="020B0604020202020204" pitchFamily="34" charset="0"/>
                <a:cs typeface="Arial" panose="020B0604020202020204" pitchFamily="34" charset="0"/>
              </a:rPr>
              <a:t>reasonably </a:t>
            </a:r>
            <a:r>
              <a:rPr lang="en-GB" sz="2400" b="1" u="sng" dirty="0">
                <a:solidFill>
                  <a:srgbClr val="FF0000"/>
                </a:solidFill>
                <a:latin typeface="Arial" panose="020B0604020202020204" pitchFamily="34" charset="0"/>
                <a:cs typeface="Arial" panose="020B0604020202020204" pitchFamily="34" charset="0"/>
              </a:rPr>
              <a:t>foreseeable</a:t>
            </a:r>
            <a:r>
              <a:rPr lang="en-GB" sz="2400" b="1" dirty="0">
                <a:solidFill>
                  <a:srgbClr val="FF0000"/>
                </a:solidFill>
                <a:latin typeface="Arial" panose="020B0604020202020204" pitchFamily="34" charset="0"/>
                <a:cs typeface="Arial" panose="020B0604020202020204" pitchFamily="34" charset="0"/>
              </a:rPr>
              <a:t> SPECIFIED RISK</a:t>
            </a:r>
          </a:p>
          <a:p>
            <a:endParaRPr lang="en-GB" dirty="0"/>
          </a:p>
        </p:txBody>
      </p:sp>
    </p:spTree>
    <p:extLst>
      <p:ext uri="{BB962C8B-B14F-4D97-AF65-F5344CB8AC3E}">
        <p14:creationId xmlns:p14="http://schemas.microsoft.com/office/powerpoint/2010/main" val="167200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7864" y="1346621"/>
            <a:ext cx="4359362" cy="693951"/>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Specified Risks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2915B50-2602-4536-A4BD-A6892BBD4326}"/>
              </a:ext>
            </a:extLst>
          </p:cNvPr>
          <p:cNvSpPr txBox="1"/>
          <p:nvPr/>
        </p:nvSpPr>
        <p:spPr>
          <a:xfrm>
            <a:off x="627584" y="2012597"/>
            <a:ext cx="7880009" cy="3508653"/>
          </a:xfrm>
          <a:prstGeom prst="rect">
            <a:avLst/>
          </a:prstGeom>
          <a:noFill/>
        </p:spPr>
        <p:txBody>
          <a:bodyPr wrap="square" rtlCol="0">
            <a:spAutoFit/>
          </a:bodyPr>
          <a:lstStyle/>
          <a:p>
            <a:pPr algn="ctr"/>
            <a:r>
              <a:rPr lang="en-GB" sz="2400" i="1" dirty="0">
                <a:latin typeface="Arial" panose="020B0604020202020204" pitchFamily="34" charset="0"/>
                <a:cs typeface="Arial" panose="020B0604020202020204" pitchFamily="34" charset="0"/>
              </a:rPr>
              <a:t>Defined in the regulations</a:t>
            </a:r>
          </a:p>
          <a:p>
            <a:pPr marL="342900" indent="-342900">
              <a:spcAft>
                <a:spcPts val="1200"/>
              </a:spcAft>
              <a:buFontTx/>
              <a:buAutoNum type="arabicPeriod"/>
            </a:pPr>
            <a:r>
              <a:rPr lang="en-GB" sz="2400" b="1" i="1" dirty="0">
                <a:latin typeface="Arial" panose="020B0604020202020204" pitchFamily="34" charset="0"/>
                <a:cs typeface="Arial" panose="020B0604020202020204" pitchFamily="34" charset="0"/>
              </a:rPr>
              <a:t>Loss of consciousness arising from exposure to gas, fume, vapour or the lack </a:t>
            </a:r>
            <a:r>
              <a:rPr lang="en-GB" sz="2400" b="1" dirty="0">
                <a:latin typeface="Arial" panose="020B0604020202020204" pitchFamily="34" charset="0"/>
                <a:cs typeface="Arial" panose="020B0604020202020204" pitchFamily="34" charset="0"/>
              </a:rPr>
              <a:t>of oxygen</a:t>
            </a:r>
          </a:p>
          <a:p>
            <a:pPr>
              <a:spcAft>
                <a:spcPts val="1200"/>
              </a:spcAft>
            </a:pPr>
            <a:r>
              <a:rPr lang="en-GB" sz="2400" b="1" dirty="0">
                <a:latin typeface="Arial" panose="020B0604020202020204" pitchFamily="34" charset="0"/>
                <a:cs typeface="Arial" panose="020B0604020202020204" pitchFamily="34" charset="0"/>
              </a:rPr>
              <a:t>2. Loss of consciousness arising from an increase in body temperature</a:t>
            </a:r>
          </a:p>
          <a:p>
            <a:pPr>
              <a:spcAft>
                <a:spcPts val="1200"/>
              </a:spcAft>
            </a:pPr>
            <a:r>
              <a:rPr lang="en-GB" sz="2400" b="1" dirty="0">
                <a:latin typeface="Arial" panose="020B0604020202020204" pitchFamily="34" charset="0"/>
                <a:cs typeface="Arial" panose="020B0604020202020204" pitchFamily="34" charset="0"/>
              </a:rPr>
              <a:t>3.  Serious injury from fire or explosion</a:t>
            </a:r>
          </a:p>
          <a:p>
            <a:pPr>
              <a:spcAft>
                <a:spcPts val="1200"/>
              </a:spcAft>
            </a:pPr>
            <a:r>
              <a:rPr lang="en-GB" sz="2400" b="1" dirty="0">
                <a:latin typeface="Arial" panose="020B0604020202020204" pitchFamily="34" charset="0"/>
                <a:cs typeface="Arial" panose="020B0604020202020204" pitchFamily="34" charset="0"/>
              </a:rPr>
              <a:t>4. Drowning as a result of engulfment by liquids or solids</a:t>
            </a:r>
          </a:p>
        </p:txBody>
      </p:sp>
    </p:spTree>
    <p:extLst>
      <p:ext uri="{BB962C8B-B14F-4D97-AF65-F5344CB8AC3E}">
        <p14:creationId xmlns:p14="http://schemas.microsoft.com/office/powerpoint/2010/main" val="363021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585" y="1472651"/>
            <a:ext cx="7760835" cy="1095651"/>
          </a:xfrm>
        </p:spPr>
        <p:txBody>
          <a:bodyPr/>
          <a:lstStyle/>
          <a:p>
            <a:pPr marL="182880" indent="0" algn="ctr">
              <a:buNone/>
            </a:pPr>
            <a:r>
              <a:rPr lang="en-GB" sz="2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Requirements for Working  in a </a:t>
            </a:r>
            <a:br>
              <a:rPr lang="en-GB" sz="2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28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Confined Spaces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B97DBB1-8777-4274-8F6B-A528512D9BD3}"/>
              </a:ext>
            </a:extLst>
          </p:cNvPr>
          <p:cNvSpPr txBox="1"/>
          <p:nvPr/>
        </p:nvSpPr>
        <p:spPr>
          <a:xfrm>
            <a:off x="963556" y="2778177"/>
            <a:ext cx="7311690" cy="3046988"/>
          </a:xfrm>
          <a:prstGeom prst="rect">
            <a:avLst/>
          </a:prstGeom>
          <a:noFill/>
        </p:spPr>
        <p:txBody>
          <a:bodyPr wrap="square" rtlCol="0">
            <a:spAutoFit/>
          </a:bodyPr>
          <a:lstStyle/>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Must comply with the Confined Spaces Regulations</a:t>
            </a:r>
          </a:p>
          <a:p>
            <a:pPr marL="342900" indent="-342900">
              <a:buFont typeface="Arial" panose="020B0604020202020204" pitchFamily="34" charset="0"/>
              <a:buChar char="•"/>
            </a:pPr>
            <a:endParaRPr lang="en-GB"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Required measures must be put in place to establish and maintain a safe system of work</a:t>
            </a:r>
          </a:p>
          <a:p>
            <a:pPr marL="342900" indent="-342900">
              <a:buFont typeface="Arial" panose="020B0604020202020204" pitchFamily="34" charset="0"/>
              <a:buChar char="•"/>
            </a:pPr>
            <a:endParaRPr lang="en-GB"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latin typeface="Arial" panose="020B0604020202020204" pitchFamily="34" charset="0"/>
                <a:cs typeface="Arial" panose="020B0604020202020204" pitchFamily="34" charset="0"/>
              </a:rPr>
              <a:t>No work must take place until the safe system of work is operational</a:t>
            </a:r>
            <a:r>
              <a:rPr lang="en-GB"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6953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7046" y="2815787"/>
            <a:ext cx="6918806" cy="2879489"/>
          </a:xfrm>
        </p:spPr>
        <p:txBody>
          <a:bodyPr>
            <a:noAutofit/>
          </a:bodyPr>
          <a:lstStyle/>
          <a:p>
            <a:pPr marL="342900" indent="-342900">
              <a:buFont typeface="Courier New" panose="02070309020205020404" pitchFamily="49" charset="0"/>
              <a:buChar char="o"/>
            </a:pPr>
            <a:r>
              <a:rPr lang="en-GB" sz="2400" b="1" dirty="0">
                <a:latin typeface="Arial" panose="020B0604020202020204" pitchFamily="34" charset="0"/>
                <a:cs typeface="Arial" panose="020B0604020202020204" pitchFamily="34" charset="0"/>
              </a:rPr>
              <a:t>Comply with the Confined Spaces Regulations </a:t>
            </a:r>
          </a:p>
          <a:p>
            <a:pPr marL="342900" indent="-342900">
              <a:buFont typeface="Courier New" panose="02070309020205020404" pitchFamily="49" charset="0"/>
              <a:buChar char="o"/>
            </a:pPr>
            <a:r>
              <a:rPr lang="en-GB" sz="2400" b="1" dirty="0">
                <a:latin typeface="Arial" panose="020B0604020202020204" pitchFamily="34" charset="0"/>
                <a:cs typeface="Arial" panose="020B0604020202020204" pitchFamily="34" charset="0"/>
              </a:rPr>
              <a:t>“safe systems of work” must be in place, including </a:t>
            </a:r>
          </a:p>
          <a:p>
            <a:pPr marL="342900" indent="-342900">
              <a:buFont typeface="Wingdings" panose="05000000000000000000" pitchFamily="2" charset="2"/>
              <a:buChar char="Ø"/>
            </a:pPr>
            <a:r>
              <a:rPr lang="en-GB" sz="2400" b="1" dirty="0">
                <a:latin typeface="Arial" panose="020B0604020202020204" pitchFamily="34" charset="0"/>
                <a:cs typeface="Arial" panose="020B0604020202020204" pitchFamily="34" charset="0"/>
              </a:rPr>
              <a:t>Making sure access to </a:t>
            </a:r>
            <a:r>
              <a:rPr lang="en-GB" sz="2400" b="1" dirty="0">
                <a:solidFill>
                  <a:srgbClr val="00B0F0"/>
                </a:solidFill>
                <a:latin typeface="Arial" panose="020B0604020202020204" pitchFamily="34" charset="0"/>
                <a:cs typeface="Arial" panose="020B0604020202020204" pitchFamily="34" charset="0"/>
              </a:rPr>
              <a:t>breathing quality air</a:t>
            </a:r>
          </a:p>
          <a:p>
            <a:pPr marL="342900" indent="-342900">
              <a:buFont typeface="Wingdings" panose="05000000000000000000" pitchFamily="2" charset="2"/>
              <a:buChar char="Ø"/>
            </a:pPr>
            <a:r>
              <a:rPr lang="en-GB" sz="2400" b="1" dirty="0">
                <a:solidFill>
                  <a:schemeClr val="tx1"/>
                </a:solidFill>
                <a:latin typeface="Arial" panose="020B0604020202020204" pitchFamily="34" charset="0"/>
                <a:cs typeface="Arial" panose="020B0604020202020204" pitchFamily="34" charset="0"/>
              </a:rPr>
              <a:t>You are competent to do work in CS </a:t>
            </a:r>
          </a:p>
        </p:txBody>
      </p:sp>
      <p:sp>
        <p:nvSpPr>
          <p:cNvPr id="2" name="Title 1"/>
          <p:cNvSpPr>
            <a:spLocks noGrp="1"/>
          </p:cNvSpPr>
          <p:nvPr>
            <p:ph type="ctrTitle"/>
          </p:nvPr>
        </p:nvSpPr>
        <p:spPr>
          <a:xfrm>
            <a:off x="860709" y="1412776"/>
            <a:ext cx="7311690" cy="1324179"/>
          </a:xfrm>
        </p:spPr>
        <p:txBody>
          <a:bodyPr/>
          <a:lstStyle/>
          <a:p>
            <a:pPr marL="182880" indent="0">
              <a:buNone/>
            </a:pPr>
            <a:r>
              <a:rPr lang="en-GB"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Work in Confined Spaces (CS) and Danger to Life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076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7479" y="1352751"/>
            <a:ext cx="5655506" cy="1104088"/>
          </a:xfrm>
        </p:spPr>
        <p:txBody>
          <a:bodyPr/>
          <a:lstStyle/>
          <a:p>
            <a:pPr marL="182880" indent="0">
              <a:buNone/>
            </a:pPr>
            <a:r>
              <a:rPr lang="en-GB"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Work in Confined Spaces Can be Deadly </a:t>
            </a:r>
            <a:endParaRPr lang="en-GB"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FEF8672B-6D7C-4B99-800E-2D62C17E42E2}"/>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088312" y="2601417"/>
            <a:ext cx="3192393" cy="3698871"/>
          </a:xfrm>
          <a:prstGeom prst="rect">
            <a:avLst/>
          </a:prstGeom>
          <a:noFill/>
          <a:ln>
            <a:noFill/>
          </a:ln>
        </p:spPr>
      </p:pic>
    </p:spTree>
    <p:extLst>
      <p:ext uri="{BB962C8B-B14F-4D97-AF65-F5344CB8AC3E}">
        <p14:creationId xmlns:p14="http://schemas.microsoft.com/office/powerpoint/2010/main" val="992855407"/>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E77046B8F4AC46BB742A33D25C48A4" ma:contentTypeVersion="10" ma:contentTypeDescription="Create a new document." ma:contentTypeScope="" ma:versionID="5a3047b0e40f5268db603e6096ece145">
  <xsd:schema xmlns:xsd="http://www.w3.org/2001/XMLSchema" xmlns:xs="http://www.w3.org/2001/XMLSchema" xmlns:p="http://schemas.microsoft.com/office/2006/metadata/properties" xmlns:ns3="45dc8ab5-fed7-4be1-8d50-f31354fc534b" targetNamespace="http://schemas.microsoft.com/office/2006/metadata/properties" ma:root="true" ma:fieldsID="db1e125fcae882ca995a238d9210d14e" ns3:_="">
    <xsd:import namespace="45dc8ab5-fed7-4be1-8d50-f31354fc534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c8ab5-fed7-4be1-8d50-f31354fc5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EAD95B-A0EE-4A5F-B60E-3215A60D6B8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F04DABA-E207-444A-A6B0-D77664BAE903}">
  <ds:schemaRefs>
    <ds:schemaRef ds:uri="http://schemas.microsoft.com/sharepoint/v3/contenttype/forms"/>
  </ds:schemaRefs>
</ds:datastoreItem>
</file>

<file path=customXml/itemProps3.xml><?xml version="1.0" encoding="utf-8"?>
<ds:datastoreItem xmlns:ds="http://schemas.openxmlformats.org/officeDocument/2006/customXml" ds:itemID="{84C07482-A05A-4122-9F96-00D22531F9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c8ab5-fed7-4be1-8d50-f31354fc53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Slipstream</Template>
  <TotalTime>824</TotalTime>
  <Words>1233</Words>
  <Application>Microsoft Office PowerPoint</Application>
  <PresentationFormat>On-screen Show (4:3)</PresentationFormat>
  <Paragraphs>90</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Georgia</vt:lpstr>
      <vt:lpstr>Trebuchet MS</vt:lpstr>
      <vt:lpstr>Wingdings</vt:lpstr>
      <vt:lpstr>Slipstream</vt:lpstr>
      <vt:lpstr>Confined Spaces - they can be Deadly</vt:lpstr>
      <vt:lpstr>Work in Confined Spaces  It can be Deadly </vt:lpstr>
      <vt:lpstr>Effects of Oxygen Deficiency</vt:lpstr>
      <vt:lpstr>What is a confined Space? </vt:lpstr>
      <vt:lpstr>Specified Risks</vt:lpstr>
      <vt:lpstr>Requirements for Working  in a  Confined Spaces</vt:lpstr>
      <vt:lpstr>Work in Confined Spaces (CS) and Danger to Life</vt:lpstr>
      <vt:lpstr>Work in Confined Spaces Can be Deadly </vt:lpstr>
    </vt:vector>
  </TitlesOfParts>
  <Company>Health and Safety Executive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Bob Rajan</cp:lastModifiedBy>
  <cp:revision>37</cp:revision>
  <dcterms:created xsi:type="dcterms:W3CDTF">2019-07-22T14:13:22Z</dcterms:created>
  <dcterms:modified xsi:type="dcterms:W3CDTF">2021-02-17T19:39:47Z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0x010100DAE77046B8F4AC46BB742A33D25C48A4</vt:lpwstr>
  </property>
</Properties>
</file>